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5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458" name="Group 2"/>
          <p:cNvGrpSpPr>
            <a:grpSpLocks/>
          </p:cNvGrpSpPr>
          <p:nvPr/>
        </p:nvGrpSpPr>
        <p:grpSpPr bwMode="auto">
          <a:xfrm>
            <a:off x="19050" y="1109663"/>
            <a:ext cx="9156700" cy="757237"/>
            <a:chOff x="0" y="0"/>
            <a:chExt cx="5768" cy="477"/>
          </a:xfrm>
        </p:grpSpPr>
        <p:sp>
          <p:nvSpPr>
            <p:cNvPr id="19459"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0"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1"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2"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3"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4"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5"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6"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7"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8"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69"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0"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1"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2"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3"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4"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5"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6"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7"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8"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79"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80"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grpSp>
      <p:grpSp>
        <p:nvGrpSpPr>
          <p:cNvPr id="19481" name="Group 25"/>
          <p:cNvGrpSpPr>
            <a:grpSpLocks/>
          </p:cNvGrpSpPr>
          <p:nvPr/>
        </p:nvGrpSpPr>
        <p:grpSpPr bwMode="auto">
          <a:xfrm>
            <a:off x="20638" y="6553200"/>
            <a:ext cx="9169400" cy="138112"/>
            <a:chOff x="0" y="4032"/>
            <a:chExt cx="5776" cy="87"/>
          </a:xfrm>
        </p:grpSpPr>
        <p:sp>
          <p:nvSpPr>
            <p:cNvPr id="19482"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83"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9484"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grpSp>
      <p:sp>
        <p:nvSpPr>
          <p:cNvPr id="19485" name="Rectangle 29"/>
          <p:cNvSpPr>
            <a:spLocks noGrp="1" noChangeArrowheads="1"/>
          </p:cNvSpPr>
          <p:nvPr>
            <p:ph type="ctrTitle" sz="quarter"/>
          </p:nvPr>
        </p:nvSpPr>
        <p:spPr>
          <a:xfrm>
            <a:off x="685800" y="1828800"/>
            <a:ext cx="7772400" cy="685800"/>
          </a:xfrm>
        </p:spPr>
        <p:txBody>
          <a:bodyPr anchorCtr="1"/>
          <a:lstStyle>
            <a:lvl1pPr>
              <a:defRPr/>
            </a:lvl1pPr>
          </a:lstStyle>
          <a:p>
            <a:r>
              <a:rPr lang="en-US"/>
              <a:t>Click to edit Master title style</a:t>
            </a:r>
          </a:p>
        </p:txBody>
      </p:sp>
      <p:sp>
        <p:nvSpPr>
          <p:cNvPr id="19486" name="Rectangle 30"/>
          <p:cNvSpPr>
            <a:spLocks noGrp="1" noChangeArrowheads="1"/>
          </p:cNvSpPr>
          <p:nvPr>
            <p:ph type="subTitle" sz="quarter" idx="1"/>
          </p:nvPr>
        </p:nvSpPr>
        <p:spPr>
          <a:xfrm>
            <a:off x="1295400" y="2667000"/>
            <a:ext cx="6400800" cy="1371600"/>
          </a:xfrm>
        </p:spPr>
        <p:txBody>
          <a:bodyPr anchorCtr="1"/>
          <a:lstStyle>
            <a:lvl1pPr marL="0" indent="0" algn="ctr">
              <a:buFontTx/>
              <a:buNone/>
              <a:defRPr/>
            </a:lvl1pPr>
          </a:lstStyle>
          <a:p>
            <a:r>
              <a:rPr lang="en-US"/>
              <a:t>Click to edit Master subtitle style</a:t>
            </a:r>
          </a:p>
        </p:txBody>
      </p:sp>
      <p:sp>
        <p:nvSpPr>
          <p:cNvPr id="19487" name="Rectangle 31"/>
          <p:cNvSpPr>
            <a:spLocks noGrp="1" noChangeArrowheads="1"/>
          </p:cNvSpPr>
          <p:nvPr>
            <p:ph type="dt" sz="quarter" idx="2"/>
          </p:nvPr>
        </p:nvSpPr>
        <p:spPr>
          <a:xfrm>
            <a:off x="685800" y="6348413"/>
            <a:ext cx="1905000" cy="457200"/>
          </a:xfrm>
        </p:spPr>
        <p:txBody>
          <a:bodyPr/>
          <a:lstStyle>
            <a:lvl1pPr>
              <a:defRPr/>
            </a:lvl1pPr>
          </a:lstStyle>
          <a:p>
            <a:endParaRPr lang="en-US">
              <a:solidFill>
                <a:srgbClr val="545472"/>
              </a:solidFill>
            </a:endParaRPr>
          </a:p>
        </p:txBody>
      </p:sp>
      <p:sp>
        <p:nvSpPr>
          <p:cNvPr id="19488" name="Rectangle 32"/>
          <p:cNvSpPr>
            <a:spLocks noGrp="1" noChangeArrowheads="1"/>
          </p:cNvSpPr>
          <p:nvPr>
            <p:ph type="ftr" sz="quarter" idx="3"/>
          </p:nvPr>
        </p:nvSpPr>
        <p:spPr>
          <a:xfrm>
            <a:off x="3124200" y="6348413"/>
            <a:ext cx="2895600" cy="457200"/>
          </a:xfrm>
        </p:spPr>
        <p:txBody>
          <a:bodyPr/>
          <a:lstStyle>
            <a:lvl1pPr>
              <a:defRPr/>
            </a:lvl1pPr>
          </a:lstStyle>
          <a:p>
            <a:endParaRPr lang="en-US">
              <a:solidFill>
                <a:srgbClr val="545472"/>
              </a:solidFill>
            </a:endParaRPr>
          </a:p>
        </p:txBody>
      </p:sp>
      <p:sp>
        <p:nvSpPr>
          <p:cNvPr id="19489" name="Rectangle 33"/>
          <p:cNvSpPr>
            <a:spLocks noGrp="1" noChangeArrowheads="1"/>
          </p:cNvSpPr>
          <p:nvPr>
            <p:ph type="sldNum" sz="quarter" idx="4"/>
          </p:nvPr>
        </p:nvSpPr>
        <p:spPr>
          <a:xfrm>
            <a:off x="6553200" y="6348413"/>
            <a:ext cx="1905000" cy="457200"/>
          </a:xfrm>
        </p:spPr>
        <p:txBody>
          <a:bodyPr/>
          <a:lstStyle>
            <a:lvl1pPr>
              <a:defRPr/>
            </a:lvl1pPr>
          </a:lstStyle>
          <a:p>
            <a:fld id="{27CE6B9B-90BB-4505-87A0-34BBDCEFACE7}"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213394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545472"/>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45472"/>
              </a:solidFill>
            </a:endParaRPr>
          </a:p>
        </p:txBody>
      </p:sp>
      <p:sp>
        <p:nvSpPr>
          <p:cNvPr id="6" name="Slide Number Placeholder 5"/>
          <p:cNvSpPr>
            <a:spLocks noGrp="1"/>
          </p:cNvSpPr>
          <p:nvPr>
            <p:ph type="sldNum" sz="quarter" idx="12"/>
          </p:nvPr>
        </p:nvSpPr>
        <p:spPr/>
        <p:txBody>
          <a:bodyPr/>
          <a:lstStyle>
            <a:lvl1pPr>
              <a:defRPr/>
            </a:lvl1pPr>
          </a:lstStyle>
          <a:p>
            <a:fld id="{4D667200-F121-4C4A-9A9E-8F8E32931A61}"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2319412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85800"/>
            <a:ext cx="21336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85800"/>
            <a:ext cx="62484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545472"/>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45472"/>
              </a:solidFill>
            </a:endParaRPr>
          </a:p>
        </p:txBody>
      </p:sp>
      <p:sp>
        <p:nvSpPr>
          <p:cNvPr id="6" name="Slide Number Placeholder 5"/>
          <p:cNvSpPr>
            <a:spLocks noGrp="1"/>
          </p:cNvSpPr>
          <p:nvPr>
            <p:ph type="sldNum" sz="quarter" idx="12"/>
          </p:nvPr>
        </p:nvSpPr>
        <p:spPr/>
        <p:txBody>
          <a:bodyPr/>
          <a:lstStyle>
            <a:lvl1pPr>
              <a:defRPr/>
            </a:lvl1pPr>
          </a:lstStyle>
          <a:p>
            <a:fld id="{65818B4E-462B-46B3-BC4C-1BF1915DD41F}"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141638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545472"/>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45472"/>
              </a:solidFill>
            </a:endParaRPr>
          </a:p>
        </p:txBody>
      </p:sp>
      <p:sp>
        <p:nvSpPr>
          <p:cNvPr id="6" name="Slide Number Placeholder 5"/>
          <p:cNvSpPr>
            <a:spLocks noGrp="1"/>
          </p:cNvSpPr>
          <p:nvPr>
            <p:ph type="sldNum" sz="quarter" idx="12"/>
          </p:nvPr>
        </p:nvSpPr>
        <p:spPr/>
        <p:txBody>
          <a:bodyPr/>
          <a:lstStyle>
            <a:lvl1pPr>
              <a:defRPr/>
            </a:lvl1pPr>
          </a:lstStyle>
          <a:p>
            <a:fld id="{40BAE32B-0841-4ADD-A3E2-4ECDAD0C7EA9}"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428688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545472"/>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45472"/>
              </a:solidFill>
            </a:endParaRPr>
          </a:p>
        </p:txBody>
      </p:sp>
      <p:sp>
        <p:nvSpPr>
          <p:cNvPr id="6" name="Slide Number Placeholder 5"/>
          <p:cNvSpPr>
            <a:spLocks noGrp="1"/>
          </p:cNvSpPr>
          <p:nvPr>
            <p:ph type="sldNum" sz="quarter" idx="12"/>
          </p:nvPr>
        </p:nvSpPr>
        <p:spPr/>
        <p:txBody>
          <a:bodyPr/>
          <a:lstStyle>
            <a:lvl1pPr>
              <a:defRPr/>
            </a:lvl1pPr>
          </a:lstStyle>
          <a:p>
            <a:fld id="{AC1BBE00-C043-4578-BF84-E1B48D4C97C7}"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404242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545472"/>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45472"/>
              </a:solidFill>
            </a:endParaRPr>
          </a:p>
        </p:txBody>
      </p:sp>
      <p:sp>
        <p:nvSpPr>
          <p:cNvPr id="7" name="Slide Number Placeholder 6"/>
          <p:cNvSpPr>
            <a:spLocks noGrp="1"/>
          </p:cNvSpPr>
          <p:nvPr>
            <p:ph type="sldNum" sz="quarter" idx="12"/>
          </p:nvPr>
        </p:nvSpPr>
        <p:spPr/>
        <p:txBody>
          <a:bodyPr/>
          <a:lstStyle>
            <a:lvl1pPr>
              <a:defRPr/>
            </a:lvl1pPr>
          </a:lstStyle>
          <a:p>
            <a:fld id="{AE03EFC1-C00C-494A-806D-30182C8951E4}"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330666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545472"/>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545472"/>
              </a:solidFill>
            </a:endParaRPr>
          </a:p>
        </p:txBody>
      </p:sp>
      <p:sp>
        <p:nvSpPr>
          <p:cNvPr id="9" name="Slide Number Placeholder 8"/>
          <p:cNvSpPr>
            <a:spLocks noGrp="1"/>
          </p:cNvSpPr>
          <p:nvPr>
            <p:ph type="sldNum" sz="quarter" idx="12"/>
          </p:nvPr>
        </p:nvSpPr>
        <p:spPr/>
        <p:txBody>
          <a:bodyPr/>
          <a:lstStyle>
            <a:lvl1pPr>
              <a:defRPr/>
            </a:lvl1pPr>
          </a:lstStyle>
          <a:p>
            <a:fld id="{69F02F16-B7BB-4844-BD0D-3EF2021886DF}"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43469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545472"/>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545472"/>
              </a:solidFill>
            </a:endParaRPr>
          </a:p>
        </p:txBody>
      </p:sp>
      <p:sp>
        <p:nvSpPr>
          <p:cNvPr id="5" name="Slide Number Placeholder 4"/>
          <p:cNvSpPr>
            <a:spLocks noGrp="1"/>
          </p:cNvSpPr>
          <p:nvPr>
            <p:ph type="sldNum" sz="quarter" idx="12"/>
          </p:nvPr>
        </p:nvSpPr>
        <p:spPr/>
        <p:txBody>
          <a:bodyPr/>
          <a:lstStyle>
            <a:lvl1pPr>
              <a:defRPr/>
            </a:lvl1pPr>
          </a:lstStyle>
          <a:p>
            <a:fld id="{989CC207-A54E-4FCF-8B6A-58AFF4A1A309}"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298163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545472"/>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545472"/>
              </a:solidFill>
            </a:endParaRPr>
          </a:p>
        </p:txBody>
      </p:sp>
      <p:sp>
        <p:nvSpPr>
          <p:cNvPr id="4" name="Slide Number Placeholder 3"/>
          <p:cNvSpPr>
            <a:spLocks noGrp="1"/>
          </p:cNvSpPr>
          <p:nvPr>
            <p:ph type="sldNum" sz="quarter" idx="12"/>
          </p:nvPr>
        </p:nvSpPr>
        <p:spPr/>
        <p:txBody>
          <a:bodyPr/>
          <a:lstStyle>
            <a:lvl1pPr>
              <a:defRPr/>
            </a:lvl1pPr>
          </a:lstStyle>
          <a:p>
            <a:fld id="{87D7C2A3-12F5-48F1-8424-62008A350C67}"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246333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545472"/>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45472"/>
              </a:solidFill>
            </a:endParaRPr>
          </a:p>
        </p:txBody>
      </p:sp>
      <p:sp>
        <p:nvSpPr>
          <p:cNvPr id="7" name="Slide Number Placeholder 6"/>
          <p:cNvSpPr>
            <a:spLocks noGrp="1"/>
          </p:cNvSpPr>
          <p:nvPr>
            <p:ph type="sldNum" sz="quarter" idx="12"/>
          </p:nvPr>
        </p:nvSpPr>
        <p:spPr/>
        <p:txBody>
          <a:bodyPr/>
          <a:lstStyle>
            <a:lvl1pPr>
              <a:defRPr/>
            </a:lvl1pPr>
          </a:lstStyle>
          <a:p>
            <a:fld id="{21311243-0D88-470C-8D2B-581CF727FC11}"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419822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545472"/>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45472"/>
              </a:solidFill>
            </a:endParaRPr>
          </a:p>
        </p:txBody>
      </p:sp>
      <p:sp>
        <p:nvSpPr>
          <p:cNvPr id="7" name="Slide Number Placeholder 6"/>
          <p:cNvSpPr>
            <a:spLocks noGrp="1"/>
          </p:cNvSpPr>
          <p:nvPr>
            <p:ph type="sldNum" sz="quarter" idx="12"/>
          </p:nvPr>
        </p:nvSpPr>
        <p:spPr/>
        <p:txBody>
          <a:bodyPr/>
          <a:lstStyle>
            <a:lvl1pPr>
              <a:defRPr/>
            </a:lvl1pPr>
          </a:lstStyle>
          <a:p>
            <a:fld id="{202C40C0-1CA2-4ECE-B6ED-20AB7FD37E18}" type="slidenum">
              <a:rPr lang="en-US">
                <a:solidFill>
                  <a:srgbClr val="545472"/>
                </a:solidFill>
              </a:rPr>
              <a:pPr/>
              <a:t>‹#›</a:t>
            </a:fld>
            <a:endParaRPr lang="en-US">
              <a:solidFill>
                <a:srgbClr val="545472"/>
              </a:solidFill>
            </a:endParaRPr>
          </a:p>
        </p:txBody>
      </p:sp>
    </p:spTree>
    <p:extLst>
      <p:ext uri="{BB962C8B-B14F-4D97-AF65-F5344CB8AC3E}">
        <p14:creationId xmlns:p14="http://schemas.microsoft.com/office/powerpoint/2010/main" val="2392942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9156700" cy="757238"/>
            <a:chOff x="0" y="0"/>
            <a:chExt cx="5768" cy="477"/>
          </a:xfrm>
        </p:grpSpPr>
        <p:sp>
          <p:nvSpPr>
            <p:cNvPr id="18435"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36"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3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38"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39"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0"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1"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2"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3"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4"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5"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6"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7"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8"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49"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0"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2"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3"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6"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grpSp>
      <p:grpSp>
        <p:nvGrpSpPr>
          <p:cNvPr id="18457" name="Group 25"/>
          <p:cNvGrpSpPr>
            <a:grpSpLocks/>
          </p:cNvGrpSpPr>
          <p:nvPr/>
        </p:nvGrpSpPr>
        <p:grpSpPr bwMode="auto">
          <a:xfrm>
            <a:off x="0" y="6477000"/>
            <a:ext cx="9169400" cy="138112"/>
            <a:chOff x="0" y="4032"/>
            <a:chExt cx="5776" cy="87"/>
          </a:xfrm>
        </p:grpSpPr>
        <p:sp>
          <p:nvSpPr>
            <p:cNvPr id="18458"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59"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sp>
          <p:nvSpPr>
            <p:cNvPr id="18460"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pPr>
              <a:endParaRPr lang="en-US" sz="1000">
                <a:solidFill>
                  <a:srgbClr val="545472"/>
                </a:solidFill>
                <a:latin typeface="Times New Roman" pitchFamily="18" charset="0"/>
              </a:endParaRPr>
            </a:p>
          </p:txBody>
        </p:sp>
      </p:grpSp>
      <p:sp>
        <p:nvSpPr>
          <p:cNvPr id="18461" name="Rectangle 29"/>
          <p:cNvSpPr>
            <a:spLocks noGrp="1" noChangeArrowheads="1"/>
          </p:cNvSpPr>
          <p:nvPr>
            <p:ph type="title"/>
          </p:nvPr>
        </p:nvSpPr>
        <p:spPr bwMode="auto">
          <a:xfrm>
            <a:off x="685800" y="685800"/>
            <a:ext cx="7772400" cy="685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8462" name="Rectangle 30"/>
          <p:cNvSpPr>
            <a:spLocks noGrp="1" noChangeArrowheads="1"/>
          </p:cNvSpPr>
          <p:nvPr>
            <p:ph type="body" idx="1"/>
          </p:nvPr>
        </p:nvSpPr>
        <p:spPr bwMode="auto">
          <a:xfrm>
            <a:off x="304800" y="1371600"/>
            <a:ext cx="8534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6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pPr>
            <a:endParaRPr lang="en-US">
              <a:solidFill>
                <a:srgbClr val="545472"/>
              </a:solidFill>
              <a:latin typeface="Times New Roman" pitchFamily="18" charset="0"/>
            </a:endParaRPr>
          </a:p>
        </p:txBody>
      </p:sp>
      <p:sp>
        <p:nvSpPr>
          <p:cNvPr id="1846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pPr>
            <a:endParaRPr lang="en-US">
              <a:solidFill>
                <a:srgbClr val="545472"/>
              </a:solidFill>
              <a:latin typeface="Times New Roman" pitchFamily="18" charset="0"/>
            </a:endParaRPr>
          </a:p>
        </p:txBody>
      </p:sp>
      <p:sp>
        <p:nvSpPr>
          <p:cNvPr id="1846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pPr>
            <a:fld id="{A8CF1D22-3B59-42E6-A5B1-CEEAFA2D6D46}" type="slidenum">
              <a:rPr lang="en-US">
                <a:solidFill>
                  <a:srgbClr val="545472"/>
                </a:solidFill>
                <a:latin typeface="Times New Roman" pitchFamily="18" charset="0"/>
              </a:rPr>
              <a:pPr fontAlgn="base">
                <a:spcBef>
                  <a:spcPct val="0"/>
                </a:spcBef>
                <a:spcAft>
                  <a:spcPct val="0"/>
                </a:spcAft>
              </a:pPr>
              <a:t>‹#›</a:t>
            </a:fld>
            <a:endParaRPr lang="en-US">
              <a:solidFill>
                <a:srgbClr val="545472"/>
              </a:solidFill>
              <a:latin typeface="Times New Roman" pitchFamily="18" charset="0"/>
            </a:endParaRPr>
          </a:p>
        </p:txBody>
      </p:sp>
    </p:spTree>
    <p:extLst>
      <p:ext uri="{BB962C8B-B14F-4D97-AF65-F5344CB8AC3E}">
        <p14:creationId xmlns:p14="http://schemas.microsoft.com/office/powerpoint/2010/main" val="692456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defRPr>
      </a:lvl2pPr>
      <a:lvl3pPr marL="1143000" indent="-228600" algn="l" rtl="0" fontAlgn="base">
        <a:spcBef>
          <a:spcPct val="20000"/>
        </a:spcBef>
        <a:spcAft>
          <a:spcPct val="0"/>
        </a:spcAft>
        <a:buSzPct val="70000"/>
        <a:buBlip>
          <a:blip r:embed="rId16"/>
        </a:buBlip>
        <a:defRPr sz="2400">
          <a:solidFill>
            <a:schemeClr val="tx1"/>
          </a:solidFill>
          <a:latin typeface="+mn-lt"/>
        </a:defRPr>
      </a:lvl3pPr>
      <a:lvl4pPr marL="1600200" indent="-228600" algn="l" rtl="0" fontAlgn="base">
        <a:spcBef>
          <a:spcPct val="20000"/>
        </a:spcBef>
        <a:spcAft>
          <a:spcPct val="0"/>
        </a:spcAft>
        <a:buSzPct val="70000"/>
        <a:buBlip>
          <a:blip r:embed="rId17"/>
        </a:buBlip>
        <a:defRPr sz="2000">
          <a:solidFill>
            <a:schemeClr val="tx1"/>
          </a:solidFill>
          <a:latin typeface="+mn-lt"/>
        </a:defRPr>
      </a:lvl4pPr>
      <a:lvl5pPr marL="2057400" indent="-228600" algn="l" rtl="0" fontAlgn="base">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General Writing - Flow</a:t>
            </a:r>
          </a:p>
        </p:txBody>
      </p:sp>
      <p:sp>
        <p:nvSpPr>
          <p:cNvPr id="47107" name="Rectangle 3"/>
          <p:cNvSpPr>
            <a:spLocks noGrp="1" noChangeArrowheads="1"/>
          </p:cNvSpPr>
          <p:nvPr>
            <p:ph type="body" idx="1"/>
          </p:nvPr>
        </p:nvSpPr>
        <p:spPr/>
        <p:txBody>
          <a:bodyPr/>
          <a:lstStyle/>
          <a:p>
            <a:r>
              <a:rPr lang="en-US"/>
              <a:t>When writing doesn’t flow</a:t>
            </a:r>
          </a:p>
          <a:p>
            <a:pPr lvl="1"/>
            <a:r>
              <a:rPr lang="en-US"/>
              <a:t>Try rewriting </a:t>
            </a:r>
          </a:p>
          <a:p>
            <a:pPr lvl="2"/>
            <a:r>
              <a:rPr lang="en-US" u="sng"/>
              <a:t>Do you have a topic sentence?</a:t>
            </a:r>
          </a:p>
          <a:p>
            <a:pPr lvl="2"/>
            <a:r>
              <a:rPr lang="en-US"/>
              <a:t>Did you have an outline?</a:t>
            </a:r>
          </a:p>
          <a:p>
            <a:pPr lvl="1"/>
            <a:r>
              <a:rPr lang="en-US"/>
              <a:t>Explain to the reader </a:t>
            </a:r>
          </a:p>
          <a:p>
            <a:pPr lvl="2"/>
            <a:r>
              <a:rPr lang="en-US"/>
              <a:t>“In this section we describe …”</a:t>
            </a:r>
          </a:p>
          <a:p>
            <a:pPr lvl="2"/>
            <a:r>
              <a:rPr lang="en-US"/>
              <a:t>“Now we address the issue of …”</a:t>
            </a:r>
          </a:p>
          <a:p>
            <a:pPr lvl="1"/>
            <a:r>
              <a:rPr lang="en-US"/>
              <a:t>Put in a (sub)section break</a:t>
            </a:r>
          </a:p>
        </p:txBody>
      </p:sp>
    </p:spTree>
    <p:extLst>
      <p:ext uri="{BB962C8B-B14F-4D97-AF65-F5344CB8AC3E}">
        <p14:creationId xmlns:p14="http://schemas.microsoft.com/office/powerpoint/2010/main" val="1157245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76200" y="1371600"/>
            <a:ext cx="9067800" cy="4114800"/>
          </a:xfrm>
        </p:spPr>
        <p:txBody>
          <a:bodyPr/>
          <a:lstStyle/>
          <a:p>
            <a:pPr marL="0" indent="0">
              <a:buNone/>
            </a:pPr>
            <a:r>
              <a:rPr lang="en-US" sz="2400" dirty="0" smtClean="0"/>
              <a:t>Recent improvements in the capabilities of autonomous robots have led to robots that are capable of solving a range of problems.</a:t>
            </a:r>
          </a:p>
          <a:p>
            <a:pPr marL="0" indent="0">
              <a:buNone/>
            </a:pPr>
            <a:endParaRPr lang="en-US" sz="2400" dirty="0" smtClean="0"/>
          </a:p>
          <a:p>
            <a:pPr marL="0" indent="0">
              <a:buNone/>
            </a:pPr>
            <a:r>
              <a:rPr lang="en-US" sz="2400" dirty="0" smtClean="0"/>
              <a:t>Recent improvements in </a:t>
            </a:r>
            <a:r>
              <a:rPr lang="en-US" sz="2400" smtClean="0"/>
              <a:t>autonomous robots’ </a:t>
            </a:r>
            <a:r>
              <a:rPr lang="en-US" sz="2400" dirty="0" smtClean="0"/>
              <a:t>capabilities have led to robots capable of solving a range of problems.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24731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General Writing - Lists</a:t>
            </a:r>
          </a:p>
        </p:txBody>
      </p:sp>
      <p:sp>
        <p:nvSpPr>
          <p:cNvPr id="25603" name="Rectangle 3"/>
          <p:cNvSpPr>
            <a:spLocks noGrp="1" noChangeArrowheads="1"/>
          </p:cNvSpPr>
          <p:nvPr>
            <p:ph type="body" idx="1"/>
          </p:nvPr>
        </p:nvSpPr>
        <p:spPr/>
        <p:txBody>
          <a:bodyPr/>
          <a:lstStyle/>
          <a:p>
            <a:pPr>
              <a:lnSpc>
                <a:spcPct val="90000"/>
              </a:lnSpc>
            </a:pPr>
            <a:r>
              <a:rPr lang="en-US"/>
              <a:t>Use lists</a:t>
            </a:r>
          </a:p>
          <a:p>
            <a:pPr lvl="1">
              <a:lnSpc>
                <a:spcPct val="90000"/>
              </a:lnSpc>
            </a:pPr>
            <a:r>
              <a:rPr lang="en-US"/>
              <a:t>List of alternate methods</a:t>
            </a:r>
          </a:p>
          <a:p>
            <a:pPr lvl="1">
              <a:lnSpc>
                <a:spcPct val="90000"/>
              </a:lnSpc>
            </a:pPr>
            <a:r>
              <a:rPr lang="en-US"/>
              <a:t>List of tested algorithms</a:t>
            </a:r>
          </a:p>
          <a:p>
            <a:pPr lvl="1">
              <a:lnSpc>
                <a:spcPct val="90000"/>
              </a:lnSpc>
            </a:pPr>
            <a:r>
              <a:rPr lang="en-US"/>
              <a:t>List of conclusions</a:t>
            </a:r>
          </a:p>
          <a:p>
            <a:pPr>
              <a:lnSpc>
                <a:spcPct val="90000"/>
              </a:lnSpc>
            </a:pPr>
            <a:r>
              <a:rPr lang="en-US"/>
              <a:t>List, then describe each in detail</a:t>
            </a:r>
          </a:p>
          <a:p>
            <a:pPr lvl="1">
              <a:lnSpc>
                <a:spcPct val="90000"/>
              </a:lnSpc>
            </a:pPr>
            <a:r>
              <a:rPr lang="en-US"/>
              <a:t>Same order</a:t>
            </a:r>
          </a:p>
          <a:p>
            <a:pPr lvl="1">
              <a:lnSpc>
                <a:spcPct val="90000"/>
              </a:lnSpc>
            </a:pPr>
            <a:r>
              <a:rPr lang="en-US"/>
              <a:t>Leave none out</a:t>
            </a:r>
          </a:p>
          <a:p>
            <a:pPr>
              <a:lnSpc>
                <a:spcPct val="90000"/>
              </a:lnSpc>
            </a:pPr>
            <a:r>
              <a:rPr lang="en-US"/>
              <a:t>Lists don’t have to look like lists</a:t>
            </a:r>
          </a:p>
        </p:txBody>
      </p:sp>
    </p:spTree>
    <p:extLst>
      <p:ext uri="{BB962C8B-B14F-4D97-AF65-F5344CB8AC3E}">
        <p14:creationId xmlns:p14="http://schemas.microsoft.com/office/powerpoint/2010/main" val="96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General Writing - Lists</a:t>
            </a:r>
          </a:p>
        </p:txBody>
      </p:sp>
      <p:sp>
        <p:nvSpPr>
          <p:cNvPr id="27651" name="Text Box 3"/>
          <p:cNvSpPr txBox="1">
            <a:spLocks noChangeArrowheads="1"/>
          </p:cNvSpPr>
          <p:nvPr/>
        </p:nvSpPr>
        <p:spPr bwMode="auto">
          <a:xfrm>
            <a:off x="381000" y="1447800"/>
            <a:ext cx="8534400" cy="4893647"/>
          </a:xfrm>
          <a:prstGeom prst="rect">
            <a:avLst/>
          </a:prstGeom>
          <a:noFill/>
          <a:ln w="9525">
            <a:noFill/>
            <a:miter lim="800000"/>
            <a:headEnd/>
            <a:tailEnd/>
          </a:ln>
          <a:effectLst/>
        </p:spPr>
        <p:txBody>
          <a:bodyPr>
            <a:spAutoFit/>
          </a:bodyPr>
          <a:lstStyle/>
          <a:p>
            <a:pPr indent="460375" fontAlgn="base">
              <a:spcBef>
                <a:spcPct val="0"/>
              </a:spcBef>
              <a:spcAft>
                <a:spcPct val="0"/>
              </a:spcAft>
            </a:pPr>
            <a:r>
              <a:rPr lang="en-US" sz="2400" dirty="0">
                <a:solidFill>
                  <a:srgbClr val="545472"/>
                </a:solidFill>
                <a:cs typeface="Times New Roman" pitchFamily="18" charset="0"/>
              </a:rPr>
              <a:t>We make controlled comparisons of several algorithms using the same data sets and parameters to determine which algorithm is the most efficient.  </a:t>
            </a:r>
          </a:p>
          <a:p>
            <a:pPr indent="460375" fontAlgn="base">
              <a:spcBef>
                <a:spcPct val="0"/>
              </a:spcBef>
              <a:spcAft>
                <a:spcPct val="0"/>
              </a:spcAft>
            </a:pPr>
            <a:r>
              <a:rPr lang="en-US" sz="2400" dirty="0">
                <a:solidFill>
                  <a:srgbClr val="545472"/>
                </a:solidFill>
                <a:cs typeface="Times New Roman" pitchFamily="18" charset="0"/>
              </a:rPr>
              <a:t>Bubble sort is a sorting algorithm that consecutively orders each pair in the list.  It makes repeated passes through the list until no changes are made. </a:t>
            </a:r>
          </a:p>
          <a:p>
            <a:pPr indent="460375" fontAlgn="base">
              <a:spcBef>
                <a:spcPct val="0"/>
              </a:spcBef>
              <a:spcAft>
                <a:spcPct val="0"/>
              </a:spcAft>
            </a:pPr>
            <a:r>
              <a:rPr lang="en-US" sz="2400" dirty="0">
                <a:solidFill>
                  <a:srgbClr val="545472"/>
                </a:solidFill>
                <a:cs typeface="Times New Roman" pitchFamily="18" charset="0"/>
              </a:rPr>
              <a:t>The Iris data </a:t>
            </a:r>
            <a:r>
              <a:rPr lang="en-US" sz="2400" dirty="0">
                <a:solidFill>
                  <a:srgbClr val="545472"/>
                </a:solidFill>
                <a:cs typeface="Times New Roman" pitchFamily="18" charset="0"/>
              </a:rPr>
              <a:t>set </a:t>
            </a:r>
            <a:r>
              <a:rPr lang="en-US" sz="2400" dirty="0">
                <a:solidFill>
                  <a:srgbClr val="545472"/>
                </a:solidFill>
                <a:cs typeface="Times New Roman" pitchFamily="18" charset="0"/>
              </a:rPr>
              <a:t>consists of measurements from 150 irises (flowers)…</a:t>
            </a:r>
          </a:p>
          <a:p>
            <a:pPr indent="460375" fontAlgn="base">
              <a:spcBef>
                <a:spcPct val="0"/>
              </a:spcBef>
              <a:spcAft>
                <a:spcPct val="0"/>
              </a:spcAft>
            </a:pPr>
            <a:r>
              <a:rPr lang="en-US" sz="2400" dirty="0">
                <a:solidFill>
                  <a:srgbClr val="545472"/>
                </a:solidFill>
                <a:cs typeface="Times New Roman" pitchFamily="18" charset="0"/>
              </a:rPr>
              <a:t>The E. coli data set …</a:t>
            </a:r>
          </a:p>
          <a:p>
            <a:pPr indent="460375" fontAlgn="base">
              <a:spcBef>
                <a:spcPct val="0"/>
              </a:spcBef>
              <a:spcAft>
                <a:spcPct val="0"/>
              </a:spcAft>
            </a:pPr>
            <a:r>
              <a:rPr lang="en-US" sz="2400" dirty="0">
                <a:solidFill>
                  <a:srgbClr val="545472"/>
                </a:solidFill>
              </a:rPr>
              <a:t>Quick sort …</a:t>
            </a:r>
          </a:p>
          <a:p>
            <a:pPr indent="460375" fontAlgn="base">
              <a:spcBef>
                <a:spcPct val="0"/>
              </a:spcBef>
              <a:spcAft>
                <a:spcPct val="0"/>
              </a:spcAft>
            </a:pPr>
            <a:r>
              <a:rPr lang="en-US" sz="2400" dirty="0">
                <a:solidFill>
                  <a:srgbClr val="545472"/>
                </a:solidFill>
              </a:rPr>
              <a:t>Heap sort …</a:t>
            </a:r>
          </a:p>
          <a:p>
            <a:pPr indent="460375" fontAlgn="base">
              <a:spcBef>
                <a:spcPct val="0"/>
              </a:spcBef>
              <a:spcAft>
                <a:spcPct val="0"/>
              </a:spcAft>
            </a:pPr>
            <a:endParaRPr lang="en-US" sz="2400" dirty="0">
              <a:solidFill>
                <a:srgbClr val="545472"/>
              </a:solidFill>
            </a:endParaRPr>
          </a:p>
          <a:p>
            <a:pPr indent="460375" fontAlgn="base">
              <a:spcBef>
                <a:spcPct val="0"/>
              </a:spcBef>
              <a:spcAft>
                <a:spcPct val="0"/>
              </a:spcAft>
            </a:pPr>
            <a:r>
              <a:rPr lang="en-US" sz="2400" dirty="0">
                <a:solidFill>
                  <a:srgbClr val="545472"/>
                </a:solidFill>
                <a:latin typeface="Times New Roman" pitchFamily="18" charset="0"/>
                <a:cs typeface="Times New Roman" pitchFamily="18" charset="0"/>
              </a:rPr>
              <a:t>   </a:t>
            </a:r>
            <a:endParaRPr lang="en-US" sz="2400" dirty="0">
              <a:solidFill>
                <a:srgbClr val="545472"/>
              </a:solidFill>
              <a:latin typeface="Times New Roman" pitchFamily="18" charset="0"/>
            </a:endParaRPr>
          </a:p>
        </p:txBody>
      </p:sp>
    </p:spTree>
    <p:extLst>
      <p:ext uri="{BB962C8B-B14F-4D97-AF65-F5344CB8AC3E}">
        <p14:creationId xmlns:p14="http://schemas.microsoft.com/office/powerpoint/2010/main" val="2406324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General Writing - Lists</a:t>
            </a:r>
          </a:p>
        </p:txBody>
      </p:sp>
      <p:sp>
        <p:nvSpPr>
          <p:cNvPr id="54275" name="Rectangle 3"/>
          <p:cNvSpPr>
            <a:spLocks noGrp="1" noChangeArrowheads="1"/>
          </p:cNvSpPr>
          <p:nvPr>
            <p:ph type="body" idx="1"/>
          </p:nvPr>
        </p:nvSpPr>
        <p:spPr>
          <a:xfrm>
            <a:off x="304800" y="1371600"/>
            <a:ext cx="8534400" cy="4724400"/>
          </a:xfrm>
        </p:spPr>
        <p:txBody>
          <a:bodyPr/>
          <a:lstStyle/>
          <a:p>
            <a:pPr marL="0" indent="460375">
              <a:spcBef>
                <a:spcPct val="0"/>
              </a:spcBef>
              <a:buSzTx/>
              <a:buFontTx/>
              <a:buNone/>
            </a:pPr>
            <a:r>
              <a:rPr lang="en-US" sz="2400">
                <a:cs typeface="Times New Roman" pitchFamily="18" charset="0"/>
              </a:rPr>
              <a:t>We make controlled comparisons of three sorting algorithms (bubble, heap, and quick sort) using the same two data sets (Iris and E. coli) and the same parameters to determine which algorithm is the most efficient.  </a:t>
            </a:r>
          </a:p>
          <a:p>
            <a:pPr marL="0" indent="460375">
              <a:buFontTx/>
              <a:buNone/>
            </a:pPr>
            <a:r>
              <a:rPr lang="en-US" sz="2400">
                <a:cs typeface="Times New Roman" pitchFamily="18" charset="0"/>
              </a:rPr>
              <a:t>Bubble sort consecutively orders each pair in the list.  It makes repeated passes through the list until no changes are made.</a:t>
            </a:r>
            <a:r>
              <a:rPr lang="en-US" sz="2400"/>
              <a:t> …</a:t>
            </a:r>
          </a:p>
          <a:p>
            <a:pPr marL="0" indent="460375">
              <a:buFontTx/>
              <a:buNone/>
            </a:pPr>
            <a:r>
              <a:rPr lang="en-US" sz="2400"/>
              <a:t>Heap Sort …</a:t>
            </a:r>
          </a:p>
          <a:p>
            <a:pPr marL="0" indent="460375">
              <a:buFontTx/>
              <a:buNone/>
            </a:pPr>
            <a:r>
              <a:rPr lang="en-US" sz="2400"/>
              <a:t>Quick Sort …</a:t>
            </a:r>
          </a:p>
          <a:p>
            <a:pPr marL="0" indent="460375">
              <a:buFontTx/>
              <a:buNone/>
            </a:pPr>
            <a:r>
              <a:rPr lang="en-US" sz="2400"/>
              <a:t>The Iris data set …</a:t>
            </a:r>
          </a:p>
          <a:p>
            <a:pPr marL="0" indent="460375">
              <a:buFontTx/>
              <a:buNone/>
            </a:pPr>
            <a:r>
              <a:rPr lang="en-US" sz="2400"/>
              <a:t>The E. coli data set …</a:t>
            </a:r>
          </a:p>
          <a:p>
            <a:pPr marL="0" indent="460375">
              <a:buFontTx/>
              <a:buNone/>
            </a:pPr>
            <a:endParaRPr lang="en-US" sz="2400"/>
          </a:p>
        </p:txBody>
      </p:sp>
    </p:spTree>
    <p:extLst>
      <p:ext uri="{BB962C8B-B14F-4D97-AF65-F5344CB8AC3E}">
        <p14:creationId xmlns:p14="http://schemas.microsoft.com/office/powerpoint/2010/main" val="993240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Writing - Lists</a:t>
            </a:r>
            <a:endParaRPr lang="en-US" dirty="0"/>
          </a:p>
        </p:txBody>
      </p:sp>
      <p:sp>
        <p:nvSpPr>
          <p:cNvPr id="3" name="Content Placeholder 2"/>
          <p:cNvSpPr>
            <a:spLocks noGrp="1"/>
          </p:cNvSpPr>
          <p:nvPr>
            <p:ph idx="1"/>
          </p:nvPr>
        </p:nvSpPr>
        <p:spPr/>
        <p:txBody>
          <a:bodyPr/>
          <a:lstStyle/>
          <a:p>
            <a:r>
              <a:rPr lang="en-US" dirty="0" smtClean="0"/>
              <a:t>Assuming you summarize (list) the major results in abstract/intro.</a:t>
            </a:r>
          </a:p>
          <a:p>
            <a:r>
              <a:rPr lang="en-US" dirty="0" smtClean="0"/>
              <a:t>Use the same terms (and order) in describing results</a:t>
            </a:r>
          </a:p>
          <a:p>
            <a:r>
              <a:rPr lang="en-US" dirty="0" smtClean="0"/>
              <a:t>Use the same terms (and order) in conclusion</a:t>
            </a:r>
            <a:endParaRPr lang="en-US" dirty="0"/>
          </a:p>
        </p:txBody>
      </p:sp>
    </p:spTree>
    <p:extLst>
      <p:ext uri="{BB962C8B-B14F-4D97-AF65-F5344CB8AC3E}">
        <p14:creationId xmlns:p14="http://schemas.microsoft.com/office/powerpoint/2010/main" val="1899549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Writing – Visual Cues</a:t>
            </a:r>
            <a:endParaRPr lang="en-US" dirty="0"/>
          </a:p>
        </p:txBody>
      </p:sp>
      <p:sp>
        <p:nvSpPr>
          <p:cNvPr id="3" name="Content Placeholder 2"/>
          <p:cNvSpPr>
            <a:spLocks noGrp="1"/>
          </p:cNvSpPr>
          <p:nvPr>
            <p:ph idx="1"/>
          </p:nvPr>
        </p:nvSpPr>
        <p:spPr/>
        <p:txBody>
          <a:bodyPr/>
          <a:lstStyle/>
          <a:p>
            <a:r>
              <a:rPr lang="en-US" dirty="0" smtClean="0"/>
              <a:t>Sections</a:t>
            </a:r>
          </a:p>
          <a:p>
            <a:r>
              <a:rPr lang="en-US" sz="2800" dirty="0" smtClean="0"/>
              <a:t>Subsections</a:t>
            </a:r>
          </a:p>
          <a:p>
            <a:r>
              <a:rPr lang="en-US" sz="2800" b="1" dirty="0" smtClean="0"/>
              <a:t>Bold</a:t>
            </a:r>
          </a:p>
          <a:p>
            <a:r>
              <a:rPr lang="en-US" sz="2800" dirty="0" smtClean="0"/>
              <a:t>Don’t overdo it</a:t>
            </a:r>
            <a:endParaRPr lang="en-US" dirty="0"/>
          </a:p>
        </p:txBody>
      </p:sp>
    </p:spTree>
    <p:extLst>
      <p:ext uri="{BB962C8B-B14F-4D97-AF65-F5344CB8AC3E}">
        <p14:creationId xmlns:p14="http://schemas.microsoft.com/office/powerpoint/2010/main" val="1314642609"/>
      </p:ext>
    </p:extLst>
  </p:cSld>
  <p:clrMapOvr>
    <a:masterClrMapping/>
  </p:clrMapOvr>
</p:sld>
</file>

<file path=ppt/theme/theme1.xml><?xml version="1.0" encoding="utf-8"?>
<a:theme xmlns:a="http://schemas.openxmlformats.org/drawingml/2006/main" name="Sumi2">
  <a:themeElements>
    <a:clrScheme name="Sumi2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2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2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2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2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2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2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2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Sumi2</vt:lpstr>
      <vt:lpstr>General Writing - Flow</vt:lpstr>
      <vt:lpstr>Examples</vt:lpstr>
      <vt:lpstr>General Writing - Lists</vt:lpstr>
      <vt:lpstr>General Writing - Lists</vt:lpstr>
      <vt:lpstr>General Writing - Lists</vt:lpstr>
      <vt:lpstr>General Writing - Lists</vt:lpstr>
      <vt:lpstr>General Writing – Visual Cues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Terence</dc:creator>
  <cp:lastModifiedBy>Terence</cp:lastModifiedBy>
  <cp:revision>2</cp:revision>
  <dcterms:created xsi:type="dcterms:W3CDTF">2013-10-21T16:12:22Z</dcterms:created>
  <dcterms:modified xsi:type="dcterms:W3CDTF">2013-10-21T16:13:00Z</dcterms:modified>
</cp:coreProperties>
</file>