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9459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0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1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2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3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4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5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7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8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69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0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1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2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3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4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5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6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7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8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79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0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9481" name="Group 25"/>
          <p:cNvGrpSpPr>
            <a:grpSpLocks/>
          </p:cNvGrpSpPr>
          <p:nvPr/>
        </p:nvGrpSpPr>
        <p:grpSpPr bwMode="auto">
          <a:xfrm>
            <a:off x="20638" y="6553200"/>
            <a:ext cx="9169400" cy="138112"/>
            <a:chOff x="0" y="4032"/>
            <a:chExt cx="5776" cy="87"/>
          </a:xfrm>
        </p:grpSpPr>
        <p:sp>
          <p:nvSpPr>
            <p:cNvPr id="19482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3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9484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9485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6858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86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2667000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487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8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19489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7CE6B9B-90BB-4505-87A0-34BBDCEFACE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5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7200-F121-4C4A-9A9E-8F8E32931A6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7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685800"/>
            <a:ext cx="21336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6248400" cy="480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8B4E-462B-46B3-BC4C-1BF1915DD41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AE32B-0841-4ADD-A3E2-4ECDAD0C7EA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24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BBE00-C043-4578-BF84-E1B48D4C97C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2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91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3EFC1-C00C-494A-806D-30182C8951E4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2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02F16-B7BB-4844-BD0D-3EF2021886DF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CC207-A54E-4FCF-8B6A-58AFF4A1A309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1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7C2A3-12F5-48F1-8424-62008A350C67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0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11243-0D88-470C-8D2B-581CF727FC11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0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54547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40C0-1CA2-4ECE-B6ED-20AB7FD37E18}" type="slidenum">
              <a:rPr lang="en-US">
                <a:solidFill>
                  <a:srgbClr val="545472"/>
                </a:solidFill>
              </a:rPr>
              <a:pPr/>
              <a:t>‹#›</a:t>
            </a:fld>
            <a:endParaRPr lang="en-US">
              <a:solidFill>
                <a:srgbClr val="5454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8435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2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3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4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5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6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8457" name="Group 25"/>
          <p:cNvGrpSpPr>
            <a:grpSpLocks/>
          </p:cNvGrpSpPr>
          <p:nvPr/>
        </p:nvGrpSpPr>
        <p:grpSpPr bwMode="auto">
          <a:xfrm>
            <a:off x="0" y="6477000"/>
            <a:ext cx="9169400" cy="138112"/>
            <a:chOff x="0" y="4032"/>
            <a:chExt cx="5776" cy="87"/>
          </a:xfrm>
        </p:grpSpPr>
        <p:sp>
          <p:nvSpPr>
            <p:cNvPr id="18458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59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  <p:sp>
          <p:nvSpPr>
            <p:cNvPr id="18460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rgbClr val="545472"/>
                </a:solidFill>
                <a:latin typeface="Times New Roman" pitchFamily="18" charset="0"/>
              </a:endParaRPr>
            </a:p>
          </p:txBody>
        </p:sp>
      </p:grpSp>
      <p:sp>
        <p:nvSpPr>
          <p:cNvPr id="18461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63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CF1D22-3B59-42E6-A5B1-CEEAFA2D6D46}" type="slidenum">
              <a:rPr lang="en-US">
                <a:solidFill>
                  <a:srgbClr val="545472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54547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0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xkcd.com/88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GECCO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research group, different lead authors</a:t>
            </a:r>
          </a:p>
          <a:p>
            <a:r>
              <a:rPr lang="en-US" dirty="0" smtClean="0"/>
              <a:t>Same conference</a:t>
            </a:r>
          </a:p>
          <a:p>
            <a:r>
              <a:rPr lang="en-US" dirty="0" smtClean="0"/>
              <a:t>Paper 1: Embodied </a:t>
            </a:r>
            <a:r>
              <a:rPr lang="en-US" b="1" i="1" dirty="0"/>
              <a:t>Distributed</a:t>
            </a:r>
            <a:r>
              <a:rPr lang="en-US" dirty="0"/>
              <a:t> Evolutionary </a:t>
            </a:r>
            <a:r>
              <a:rPr lang="en-US" dirty="0" smtClean="0"/>
              <a:t>Algorithm (EDEA</a:t>
            </a:r>
            <a:r>
              <a:rPr lang="en-US" dirty="0"/>
              <a:t>) for on-line, on-board adaptation of robot </a:t>
            </a:r>
            <a:r>
              <a:rPr lang="en-US" dirty="0" smtClean="0"/>
              <a:t>controllers</a:t>
            </a:r>
          </a:p>
          <a:p>
            <a:r>
              <a:rPr lang="en-US" dirty="0"/>
              <a:t>Paper 2: </a:t>
            </a:r>
            <a:r>
              <a:rPr lang="en-US" dirty="0" smtClean="0"/>
              <a:t>“We </a:t>
            </a:r>
            <a:r>
              <a:rPr lang="en-US" dirty="0"/>
              <a:t>propose and </a:t>
            </a:r>
            <a:r>
              <a:rPr lang="en-US" dirty="0" smtClean="0"/>
              <a:t>experimentally validate </a:t>
            </a:r>
            <a:r>
              <a:rPr lang="en-US" b="1" i="1" dirty="0"/>
              <a:t>racing</a:t>
            </a:r>
            <a:r>
              <a:rPr lang="en-US" dirty="0"/>
              <a:t> as a technique to cut short the </a:t>
            </a:r>
            <a:r>
              <a:rPr lang="en-US" dirty="0" smtClean="0"/>
              <a:t>evaluation of </a:t>
            </a:r>
            <a:r>
              <a:rPr lang="en-US" dirty="0"/>
              <a:t>poor </a:t>
            </a:r>
            <a:r>
              <a:rPr lang="en-US" dirty="0" smtClean="0"/>
              <a:t>individuals”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9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GECCO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use On-Board, On-Line (encapsulated) evolution</a:t>
            </a:r>
          </a:p>
          <a:p>
            <a:pPr lvl="1"/>
            <a:r>
              <a:rPr lang="en-US" dirty="0" smtClean="0"/>
              <a:t>Robots learn in real time in the real world.</a:t>
            </a:r>
          </a:p>
          <a:p>
            <a:pPr lvl="1"/>
            <a:r>
              <a:rPr lang="en-US" dirty="0" smtClean="0"/>
              <a:t>Testing an individual requires giving it control of the robot.</a:t>
            </a:r>
          </a:p>
          <a:p>
            <a:r>
              <a:rPr lang="en-US" dirty="0" smtClean="0"/>
              <a:t>Paper 1 distributes learning across multiple robots</a:t>
            </a:r>
          </a:p>
          <a:p>
            <a:r>
              <a:rPr lang="en-US" dirty="0" smtClean="0"/>
              <a:t>Paper 2 uses racing: shortens testing time of poor robots.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µ+1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/>
              <a:t>of </a:t>
            </a:r>
            <a:r>
              <a:rPr lang="en-US" dirty="0" smtClean="0"/>
              <a:t>µ individuals</a:t>
            </a:r>
          </a:p>
          <a:p>
            <a:r>
              <a:rPr lang="en-US" dirty="0" smtClean="0"/>
              <a:t>Generate one new individual (+1)</a:t>
            </a:r>
          </a:p>
          <a:p>
            <a:r>
              <a:rPr lang="en-US" dirty="0" smtClean="0"/>
              <a:t>Evaluate new individual and compared to worse individual in the population</a:t>
            </a:r>
          </a:p>
          <a:p>
            <a:pPr lvl="1"/>
            <a:r>
              <a:rPr lang="en-US" dirty="0" smtClean="0"/>
              <a:t>If the new individual is better, have it replace the worst individual.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8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GECCO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EDEA Paper has more detailed introduction</a:t>
            </a:r>
          </a:p>
          <a:p>
            <a:r>
              <a:rPr lang="en-US" dirty="0" smtClean="0"/>
              <a:t>Both use similar test problems (same problem descriptions)</a:t>
            </a:r>
          </a:p>
          <a:p>
            <a:r>
              <a:rPr lang="en-US" dirty="0" smtClean="0"/>
              <a:t>Similar parameters and parameter tables</a:t>
            </a:r>
          </a:p>
          <a:p>
            <a:r>
              <a:rPr lang="en-US" dirty="0" smtClean="0"/>
              <a:t>Both papers actually use simulations</a:t>
            </a:r>
          </a:p>
          <a:p>
            <a:r>
              <a:rPr lang="en-US" dirty="0" smtClean="0"/>
              <a:t>Results are presented very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and Beta (used to determine confidence that challenger is not better)</a:t>
            </a:r>
          </a:p>
          <a:p>
            <a:r>
              <a:rPr lang="en-US" dirty="0" smtClean="0"/>
              <a:t>3 values of each: </a:t>
            </a:r>
            <a:r>
              <a:rPr lang="en-US" u="sng" dirty="0" smtClean="0"/>
              <a:t>9 permutations</a:t>
            </a:r>
          </a:p>
          <a:p>
            <a:r>
              <a:rPr lang="en-US" dirty="0" smtClean="0">
                <a:hlinkClick r:id="rId2"/>
              </a:rPr>
              <a:t>Risk that one permutation will appear better through luck </a:t>
            </a:r>
            <a:endParaRPr lang="en-US" dirty="0" smtClean="0"/>
          </a:p>
          <a:p>
            <a:r>
              <a:rPr lang="en-US" dirty="0" smtClean="0"/>
              <a:t>Even if one permutation is better for a given problem, which one should you use for your problem???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Racing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“Of course, our findings very likely depend on the tasks we </a:t>
            </a:r>
            <a:r>
              <a:rPr lang="en-US" dirty="0" smtClean="0"/>
              <a:t>investigated as </a:t>
            </a:r>
            <a:r>
              <a:rPr lang="en-US" dirty="0"/>
              <a:t>well as our choice of controller – as far as we </a:t>
            </a:r>
            <a:r>
              <a:rPr lang="en-US" dirty="0" smtClean="0"/>
              <a:t>know, the </a:t>
            </a:r>
            <a:r>
              <a:rPr lang="en-US" dirty="0"/>
              <a:t>field of evolutionary robotics lacks a taxonomy of robot </a:t>
            </a:r>
            <a:r>
              <a:rPr lang="en-US" dirty="0" smtClean="0"/>
              <a:t>tasks or </a:t>
            </a:r>
            <a:r>
              <a:rPr lang="en-US" dirty="0"/>
              <a:t>controllers that allow for a meaningful </a:t>
            </a:r>
            <a:r>
              <a:rPr lang="en-US" dirty="0" err="1"/>
              <a:t>generalisation</a:t>
            </a:r>
            <a:r>
              <a:rPr lang="en-US" dirty="0"/>
              <a:t> of </a:t>
            </a:r>
            <a:r>
              <a:rPr lang="en-US" dirty="0" smtClean="0"/>
              <a:t>our findings</a:t>
            </a:r>
            <a:r>
              <a:rPr lang="en-US" dirty="0"/>
              <a:t>. Still, the results are promising and warrant further </a:t>
            </a:r>
            <a:r>
              <a:rPr lang="en-US" dirty="0" smtClean="0"/>
              <a:t>research into </a:t>
            </a:r>
            <a:r>
              <a:rPr lang="en-US" dirty="0"/>
              <a:t>racing as a method of improving performance in </a:t>
            </a:r>
            <a:r>
              <a:rPr lang="en-US" dirty="0" smtClean="0"/>
              <a:t>online evolutionary robotics”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Smith and Doe found …</a:t>
            </a:r>
          </a:p>
          <a:p>
            <a:r>
              <a:rPr lang="en-US" dirty="0" smtClean="0"/>
              <a:t>In Roe et al. it was found …</a:t>
            </a:r>
          </a:p>
          <a:p>
            <a:r>
              <a:rPr lang="en-US" dirty="0" smtClean="0"/>
              <a:t>Research by Fred and </a:t>
            </a:r>
            <a:r>
              <a:rPr lang="en-US" smtClean="0"/>
              <a:t>George showed …</a:t>
            </a:r>
          </a:p>
        </p:txBody>
      </p:sp>
    </p:spTree>
    <p:extLst>
      <p:ext uri="{BB962C8B-B14F-4D97-AF65-F5344CB8AC3E}">
        <p14:creationId xmlns:p14="http://schemas.microsoft.com/office/powerpoint/2010/main" val="279976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Writing - Outline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419600"/>
          </a:xfrm>
        </p:spPr>
        <p:txBody>
          <a:bodyPr/>
          <a:lstStyle/>
          <a:p>
            <a:pPr marL="0" indent="338138">
              <a:lnSpc>
                <a:spcPct val="90000"/>
              </a:lnSpc>
              <a:buFontTx/>
              <a:buNone/>
            </a:pPr>
            <a:r>
              <a:rPr lang="en-US"/>
              <a:t>“This paper is divided into two parts – Part I and Part II – </a:t>
            </a:r>
            <a:r>
              <a:rPr lang="en-US" smtClean="0"/>
              <a:t>they </a:t>
            </a:r>
            <a:r>
              <a:rPr lang="en-US"/>
              <a:t>describe the basic algorithms of each paradigm, and depict similarities and differences between them.</a:t>
            </a:r>
          </a:p>
          <a:p>
            <a:pPr marL="0" indent="338138">
              <a:lnSpc>
                <a:spcPct val="90000"/>
              </a:lnSpc>
              <a:buFontTx/>
              <a:buNone/>
            </a:pPr>
            <a:r>
              <a:rPr lang="en-US" dirty="0"/>
              <a:t>The algorithms are presented in a descriptive instead of a mathematical form.”</a:t>
            </a:r>
          </a:p>
          <a:p>
            <a:pPr marL="0" indent="338138">
              <a:lnSpc>
                <a:spcPct val="90000"/>
              </a:lnSpc>
              <a:buFontTx/>
              <a:buNone/>
            </a:pPr>
            <a:endParaRPr lang="en-US" dirty="0"/>
          </a:p>
          <a:p>
            <a:pPr marL="0" indent="338138" algn="ctr">
              <a:lnSpc>
                <a:spcPct val="90000"/>
              </a:lnSpc>
              <a:buFontTx/>
              <a:buNone/>
            </a:pPr>
            <a:r>
              <a:rPr lang="en-US" dirty="0">
                <a:solidFill>
                  <a:schemeClr val="tx2"/>
                </a:solidFill>
              </a:rPr>
              <a:t>What is the rest of the paper going to look/sound like? Are there any new results?</a:t>
            </a:r>
          </a:p>
        </p:txBody>
      </p:sp>
    </p:spTree>
    <p:extLst>
      <p:ext uri="{BB962C8B-B14F-4D97-AF65-F5344CB8AC3E}">
        <p14:creationId xmlns:p14="http://schemas.microsoft.com/office/powerpoint/2010/main" val="147673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Writing -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/>
          <a:lstStyle/>
          <a:p>
            <a:r>
              <a:rPr lang="en-US" dirty="0" smtClean="0"/>
              <a:t>Outline paragraph at the end of the introduction:</a:t>
            </a:r>
          </a:p>
          <a:p>
            <a:pPr>
              <a:buNone/>
            </a:pPr>
            <a:r>
              <a:rPr lang="en-US" sz="2800" dirty="0" smtClean="0"/>
              <a:t>	“This paper is structured as follows.  Section II explains … Section III presents … Section IV …”</a:t>
            </a:r>
          </a:p>
          <a:p>
            <a:r>
              <a:rPr lang="en-US" dirty="0" smtClean="0"/>
              <a:t>Alternative, actually explain something:</a:t>
            </a:r>
          </a:p>
          <a:p>
            <a:pPr>
              <a:buNone/>
            </a:pPr>
            <a:r>
              <a:rPr lang="en-US" sz="2800" dirty="0" smtClean="0"/>
              <a:t>	“We begin by presenting related research (Section II).  Next we explain how our experiments are designed to test our hypothesis that… (Section III). …”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09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i2">
  <a:themeElements>
    <a:clrScheme name="Sumi2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umi2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2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404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Sumi2</vt:lpstr>
      <vt:lpstr>GECCO Papers</vt:lpstr>
      <vt:lpstr>GECCO Papers</vt:lpstr>
      <vt:lpstr>µ+1 algorithm</vt:lpstr>
      <vt:lpstr>GECCO Papers</vt:lpstr>
      <vt:lpstr>Racing</vt:lpstr>
      <vt:lpstr>Racing - Conclusion</vt:lpstr>
      <vt:lpstr>From Homework</vt:lpstr>
      <vt:lpstr>General Writing - Outline</vt:lpstr>
      <vt:lpstr>General Writing -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Terence</dc:creator>
  <cp:lastModifiedBy>Terence</cp:lastModifiedBy>
  <cp:revision>2</cp:revision>
  <dcterms:created xsi:type="dcterms:W3CDTF">2013-10-21T16:11:11Z</dcterms:created>
  <dcterms:modified xsi:type="dcterms:W3CDTF">2013-10-21T16:12:19Z</dcterms:modified>
</cp:coreProperties>
</file>