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945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0638" y="6553200"/>
            <a:ext cx="9169400" cy="138112"/>
            <a:chOff x="0" y="4032"/>
            <a:chExt cx="5776" cy="87"/>
          </a:xfrm>
        </p:grpSpPr>
        <p:sp>
          <p:nvSpPr>
            <p:cNvPr id="1948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6858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667000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CE6B9B-90BB-4505-87A0-34BBDCEFACE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2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7200-F121-4C4A-9A9E-8F8E32931A6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85800"/>
            <a:ext cx="2133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248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8B4E-462B-46B3-BC4C-1BF1915DD41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E32B-0841-4ADD-A3E2-4ECDAD0C7EA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BE00-C043-4578-BF84-E1B48D4C97C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3EFC1-C00C-494A-806D-30182C8951E4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5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2F16-B7BB-4844-BD0D-3EF2021886D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2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C207-A54E-4FCF-8B6A-58AFF4A1A30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2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C2A3-12F5-48F1-8424-62008A350C6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1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1243-0D88-470C-8D2B-581CF727FC1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40C0-1CA2-4ECE-B6ED-20AB7FD37E18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7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843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0" y="6477000"/>
            <a:ext cx="9169400" cy="138112"/>
            <a:chOff x="0" y="4032"/>
            <a:chExt cx="5776" cy="87"/>
          </a:xfrm>
        </p:grpSpPr>
        <p:sp>
          <p:nvSpPr>
            <p:cNvPr id="1845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6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6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6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6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F1D22-3B59-42E6-A5B1-CEEAFA2D6D46}" type="slidenum">
              <a:rPr lang="en-US">
                <a:solidFill>
                  <a:srgbClr val="545472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96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Structure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Abstract – very broad overview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Problem, our response, our results</a:t>
            </a:r>
          </a:p>
          <a:p>
            <a:pPr>
              <a:lnSpc>
                <a:spcPct val="90000"/>
              </a:lnSpc>
            </a:pPr>
            <a:r>
              <a:rPr lang="en-US" dirty="0"/>
              <a:t>Introduction – slightly more detailed overview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Problem, our response, </a:t>
            </a:r>
            <a:r>
              <a:rPr lang="en-US" dirty="0" smtClean="0"/>
              <a:t>our </a:t>
            </a:r>
            <a:r>
              <a:rPr lang="en-US" dirty="0"/>
              <a:t>results</a:t>
            </a:r>
          </a:p>
          <a:p>
            <a:pPr>
              <a:lnSpc>
                <a:spcPct val="90000"/>
              </a:lnSpc>
            </a:pPr>
            <a:r>
              <a:rPr lang="en-US" dirty="0"/>
              <a:t>Paper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Problem (into, background), our response (methods), our results (results, conclusion)</a:t>
            </a:r>
          </a:p>
        </p:txBody>
      </p:sp>
    </p:spTree>
    <p:extLst>
      <p:ext uri="{BB962C8B-B14F-4D97-AF65-F5344CB8AC3E}">
        <p14:creationId xmlns:p14="http://schemas.microsoft.com/office/powerpoint/2010/main" val="30122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685800"/>
          </a:xfrm>
        </p:spPr>
        <p:txBody>
          <a:bodyPr/>
          <a:lstStyle/>
          <a:p>
            <a:r>
              <a:rPr lang="en-US" dirty="0" smtClean="0"/>
              <a:t>General Writing – Flow and 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1.2. Related prior work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Broadly speaking, related prior work can be classified into two groups: (1) observations of the power law distributions on the Web; and (2) work on applying graph theoretic methods to the Web.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What’s Next?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r>
              <a:rPr lang="en-US" dirty="0"/>
              <a:t>General Writing – Flow and Topic Sentences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067800" cy="487680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u="sng" dirty="0"/>
              <a:t>topic sentences</a:t>
            </a:r>
            <a:r>
              <a:rPr lang="en-US" dirty="0"/>
              <a:t> to start paragraphs and sections – tell the reader what’s coming.</a:t>
            </a:r>
          </a:p>
          <a:p>
            <a:pPr lvl="1"/>
            <a:r>
              <a:rPr lang="en-US" dirty="0"/>
              <a:t>“Terminology for security properties relating to confidentiality is somewhat inconsistent.”</a:t>
            </a:r>
          </a:p>
          <a:p>
            <a:pPr lvl="2">
              <a:buNone/>
            </a:pPr>
            <a:r>
              <a:rPr lang="en-US" dirty="0">
                <a:solidFill>
                  <a:schemeClr val="tx2"/>
                </a:solidFill>
              </a:rPr>
              <a:t>What is in the rest of the section?</a:t>
            </a:r>
          </a:p>
          <a:p>
            <a:pPr lvl="1"/>
            <a:r>
              <a:rPr lang="en-US" dirty="0"/>
              <a:t>“Honda et al. [91],[92] have taken another approach to </a:t>
            </a:r>
            <a:r>
              <a:rPr lang="en-US" dirty="0" smtClean="0"/>
              <a:t>[designing] secure </a:t>
            </a:r>
            <a:r>
              <a:rPr lang="en-US" dirty="0"/>
              <a:t>concurrent languages:…”</a:t>
            </a:r>
          </a:p>
          <a:p>
            <a:pPr lvl="2">
              <a:buNone/>
            </a:pPr>
            <a:r>
              <a:rPr lang="en-US" dirty="0">
                <a:solidFill>
                  <a:schemeClr val="tx2"/>
                </a:solidFill>
              </a:rPr>
              <a:t>What is in the following paragraph(s)?</a:t>
            </a:r>
          </a:p>
          <a:p>
            <a:pPr lvl="2">
              <a:buNone/>
            </a:pPr>
            <a:r>
              <a:rPr lang="en-US" dirty="0">
                <a:solidFill>
                  <a:schemeClr val="tx2"/>
                </a:solidFill>
              </a:rPr>
              <a:t>What was in the proceeding paragraphs?</a:t>
            </a:r>
          </a:p>
        </p:txBody>
      </p:sp>
    </p:spTree>
    <p:extLst>
      <p:ext uri="{BB962C8B-B14F-4D97-AF65-F5344CB8AC3E}">
        <p14:creationId xmlns:p14="http://schemas.microsoft.com/office/powerpoint/2010/main" val="17952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Writing - Flow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/>
              <a:t>“Autonomous robots, perceived as congeners and acting as interactive decoys, are interesting research tools.”</a:t>
            </a:r>
            <a:endParaRPr lang="en-US" dirty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dirty="0"/>
              <a:t> next paragraph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/>
              <a:t>“Language-based mechanisms are especially interesting because…”</a:t>
            </a:r>
          </a:p>
        </p:txBody>
      </p:sp>
    </p:spTree>
    <p:extLst>
      <p:ext uri="{BB962C8B-B14F-4D97-AF65-F5344CB8AC3E}">
        <p14:creationId xmlns:p14="http://schemas.microsoft.com/office/powerpoint/2010/main" val="408712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Writing - Flow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/>
              <a:t>“In this article we discuss language-based techniques – in particular, program semantics and analysis – for the specification and enforcement of security policies for data confidentiality.”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dirty="0"/>
              <a:t> next paragraph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/>
              <a:t>“Language-based mechanisms are especially interesting because…”</a:t>
            </a:r>
          </a:p>
        </p:txBody>
      </p:sp>
    </p:spTree>
    <p:extLst>
      <p:ext uri="{BB962C8B-B14F-4D97-AF65-F5344CB8AC3E}">
        <p14:creationId xmlns:p14="http://schemas.microsoft.com/office/powerpoint/2010/main" val="51350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Writing – Flow/Topic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“Currently the leading theory regarding the cause of code growth in GP is that </a:t>
            </a:r>
            <a:r>
              <a:rPr lang="en-US" sz="2800" dirty="0" err="1"/>
              <a:t>inviable</a:t>
            </a:r>
            <a:r>
              <a:rPr lang="en-US" sz="2800" dirty="0"/>
              <a:t> code protects against the destructive effects of crossover.”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What’s the rest of the paragraph?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“However, the support for the protective hypothesis does not mean that protection from destructive operations is the only cause of code growth.”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What’s the rest of the paragraph?  What was in the previous paragraph?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0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Structure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Broad and general to narrow and specific</a:t>
            </a:r>
          </a:p>
          <a:p>
            <a:pPr lvl="1"/>
            <a:r>
              <a:rPr lang="en-US" dirty="0"/>
              <a:t>In the whole paper</a:t>
            </a:r>
          </a:p>
          <a:p>
            <a:pPr lvl="1"/>
            <a:r>
              <a:rPr lang="en-US" dirty="0"/>
              <a:t>In sections</a:t>
            </a:r>
          </a:p>
          <a:p>
            <a:pPr lvl="1"/>
            <a:r>
              <a:rPr lang="en-US" dirty="0"/>
              <a:t>In paragraphs</a:t>
            </a:r>
          </a:p>
          <a:p>
            <a:r>
              <a:rPr lang="en-US" u="sng"/>
              <a:t>The </a:t>
            </a:r>
            <a:r>
              <a:rPr lang="en-US" u="sng" smtClean="0"/>
              <a:t>reader </a:t>
            </a:r>
            <a:r>
              <a:rPr lang="en-US" u="sng" dirty="0"/>
              <a:t>should know what’s coming next</a:t>
            </a:r>
          </a:p>
          <a:p>
            <a:pPr lvl="1"/>
            <a:r>
              <a:rPr lang="en-US" dirty="0"/>
              <a:t>Use topic sentences </a:t>
            </a:r>
          </a:p>
          <a:p>
            <a:pPr lvl="2"/>
            <a:r>
              <a:rPr lang="en-US" dirty="0" smtClean="0"/>
              <a:t>Introductory Sections</a:t>
            </a:r>
            <a:endParaRPr lang="en-US" dirty="0"/>
          </a:p>
          <a:p>
            <a:pPr lvl="2"/>
            <a:r>
              <a:rPr lang="en-US" dirty="0" smtClean="0"/>
              <a:t>Introductory Paragraphs</a:t>
            </a:r>
            <a:endParaRPr lang="en-US" dirty="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6248400" y="2362200"/>
            <a:ext cx="1066800" cy="990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029200" y="2362200"/>
            <a:ext cx="1066800" cy="990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On-Line, On-Board -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) Evolutionary </a:t>
            </a:r>
            <a:r>
              <a:rPr lang="en-US" dirty="0"/>
              <a:t>computing techniques for </a:t>
            </a:r>
            <a:r>
              <a:rPr lang="en-US" dirty="0" err="1"/>
              <a:t>optimisation</a:t>
            </a:r>
            <a:r>
              <a:rPr lang="en-US" dirty="0"/>
              <a:t> and </a:t>
            </a:r>
            <a:r>
              <a:rPr lang="en-US" dirty="0" smtClean="0"/>
              <a:t>design have </a:t>
            </a:r>
            <a:r>
              <a:rPr lang="en-US" dirty="0"/>
              <a:t>been used in robotics for well over a decade[24]. An </a:t>
            </a:r>
            <a:r>
              <a:rPr lang="en-US" dirty="0" smtClean="0"/>
              <a:t>overwhelming majority </a:t>
            </a:r>
            <a:r>
              <a:rPr lang="en-US" dirty="0"/>
              <a:t>of the work in this field has </a:t>
            </a:r>
            <a:r>
              <a:rPr lang="en-US" dirty="0" err="1"/>
              <a:t>focussed</a:t>
            </a:r>
            <a:r>
              <a:rPr lang="en-US" dirty="0"/>
              <a:t> </a:t>
            </a:r>
            <a:r>
              <a:rPr lang="en-US" dirty="0" smtClean="0"/>
              <a:t>primarily on </a:t>
            </a:r>
            <a:r>
              <a:rPr lang="en-US" dirty="0"/>
              <a:t>off-line evolution of robot controllers, </a:t>
            </a:r>
            <a:r>
              <a:rPr lang="en-US" dirty="0" smtClean="0"/>
              <a:t>where…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Last) </a:t>
            </a:r>
            <a:r>
              <a:rPr lang="en-US" dirty="0" err="1" smtClean="0"/>
              <a:t>Summarising</a:t>
            </a:r>
            <a:r>
              <a:rPr lang="en-US" dirty="0"/>
              <a:t>, the main objectives of this paper are</a:t>
            </a:r>
            <a:r>
              <a:rPr lang="en-US" dirty="0" smtClean="0"/>
              <a:t>:…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Structure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“Protecting the confidentiality of information manipulated by computing systems is a long-standing yet increasingly important question.” – Broad 1</a:t>
            </a:r>
            <a:r>
              <a:rPr lang="en-US" baseline="30000"/>
              <a:t>st</a:t>
            </a:r>
            <a:r>
              <a:rPr lang="en-US"/>
              <a:t> sentence</a:t>
            </a:r>
          </a:p>
          <a:p>
            <a:pPr marL="0" indent="0">
              <a:buFontTx/>
              <a:buNone/>
            </a:pPr>
            <a:r>
              <a:rPr lang="en-US"/>
              <a:t>“In this article we discuss language-based techniques – in particular, program semantics and analysis - …”- Narrower last sentence of 1</a:t>
            </a:r>
            <a:r>
              <a:rPr lang="en-US" baseline="30000"/>
              <a:t>st</a:t>
            </a:r>
            <a:r>
              <a:rPr lang="en-US"/>
              <a:t> paragraph</a:t>
            </a:r>
          </a:p>
        </p:txBody>
      </p:sp>
    </p:spTree>
    <p:extLst>
      <p:ext uri="{BB962C8B-B14F-4D97-AF65-F5344CB8AC3E}">
        <p14:creationId xmlns:p14="http://schemas.microsoft.com/office/powerpoint/2010/main" val="46824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Structure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“Self-organization is a central coordination mechanism exhibited by both natural and artificial collective systems.” </a:t>
            </a:r>
            <a:r>
              <a:rPr lang="en-US" dirty="0"/>
              <a:t>– Broad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sentence</a:t>
            </a:r>
            <a:endParaRPr lang="en-US" dirty="0"/>
          </a:p>
          <a:p>
            <a:pPr marL="0" indent="0">
              <a:buFontTx/>
              <a:buNone/>
            </a:pPr>
            <a:r>
              <a:rPr lang="en-US" dirty="0" smtClean="0"/>
              <a:t>“Here we describe an experimental study that makes a step toward building such mixed societies of artificial and natural agents, using real and robotic cockroaches.”- </a:t>
            </a:r>
            <a:r>
              <a:rPr lang="en-US" dirty="0"/>
              <a:t>Narrower last sentence of i</a:t>
            </a:r>
            <a:r>
              <a:rPr lang="en-US" dirty="0" smtClean="0"/>
              <a:t>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the increasing use of unmanned aerial and underwater vehicles in the military, the challenges of making a robot capable of performing important missions through mostly empty terrain has been a huge success.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ground robots capable of performing missions in a wide variety of terrains are still unsuccessful.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2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Code bloat is the tendency of evolved programs to add significant amounts of useless code.  This code causes lots of problems…</a:t>
            </a:r>
          </a:p>
          <a:p>
            <a:pPr marL="0" indent="0">
              <a:buNone/>
            </a:pPr>
            <a:r>
              <a:rPr lang="en-US" dirty="0" smtClean="0"/>
              <a:t>	In this paper we are going to examine the effectiveness of methods A and B to avoid code bloat.  It was found that these methods have been effective at reducing code bloat.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2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“Recently, in the past few years …”</a:t>
            </a:r>
          </a:p>
          <a:p>
            <a:pPr marL="0" indent="0">
              <a:buNone/>
            </a:pPr>
            <a:r>
              <a:rPr lang="en-US" dirty="0" smtClean="0"/>
              <a:t>“Thus far, the tools and expertise required to build persistent 3D, multi-user environments makes building them financially infeasible.  This may change when high level graphics programming levels gain popularity as useful tools.  One such language, </a:t>
            </a:r>
            <a:r>
              <a:rPr lang="en-US" dirty="0" err="1" smtClean="0"/>
              <a:t>Unicon</a:t>
            </a:r>
            <a:r>
              <a:rPr lang="en-US" smtClean="0"/>
              <a:t>, </a:t>
            </a:r>
            <a:r>
              <a:rPr lang="en-US" dirty="0" smtClean="0"/>
              <a:t>is designed to fill this gap.”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8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Writing - Flow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reader should usually know what’s coming next – the paper should flow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Sentence to sentence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Paragraph to paragraph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Section to section</a:t>
            </a:r>
          </a:p>
          <a:p>
            <a:pPr>
              <a:lnSpc>
                <a:spcPct val="90000"/>
              </a:lnSpc>
            </a:pPr>
            <a:r>
              <a:rPr lang="en-US" dirty="0"/>
              <a:t>Flow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Topics – the reader should know when and why you are changing topics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Ideas – the reader should know when and why you are introducing a new idea</a:t>
            </a:r>
          </a:p>
        </p:txBody>
      </p:sp>
    </p:spTree>
    <p:extLst>
      <p:ext uri="{BB962C8B-B14F-4D97-AF65-F5344CB8AC3E}">
        <p14:creationId xmlns:p14="http://schemas.microsoft.com/office/powerpoint/2010/main" val="16401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2">
  <a:themeElements>
    <a:clrScheme name="Sumi2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2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702</Words>
  <Application>Microsoft Office PowerPoint</Application>
  <PresentationFormat>On-screen Show (4:3)</PresentationFormat>
  <Paragraphs>70</Paragraphs>
  <Slides>14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Sumi2</vt:lpstr>
      <vt:lpstr>General Writing - Structure</vt:lpstr>
      <vt:lpstr>General Writing - Structure</vt:lpstr>
      <vt:lpstr>On-Line, On-Board - Intro</vt:lpstr>
      <vt:lpstr>General Writing - Structure</vt:lpstr>
      <vt:lpstr>General Writing - Structure</vt:lpstr>
      <vt:lpstr>Examples</vt:lpstr>
      <vt:lpstr>Examples</vt:lpstr>
      <vt:lpstr>Examples</vt:lpstr>
      <vt:lpstr>General Writing - Flow</vt:lpstr>
      <vt:lpstr>General Writing – Flow and Topic Sentences</vt:lpstr>
      <vt:lpstr>General Writing – Flow and Topic Sentences</vt:lpstr>
      <vt:lpstr>General Writing - Flow</vt:lpstr>
      <vt:lpstr>General Writing - Flow</vt:lpstr>
      <vt:lpstr>General Writing – Flow/Topic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Terence</dc:creator>
  <cp:lastModifiedBy>Terence</cp:lastModifiedBy>
  <cp:revision>2</cp:revision>
  <dcterms:created xsi:type="dcterms:W3CDTF">2013-10-21T16:09:40Z</dcterms:created>
  <dcterms:modified xsi:type="dcterms:W3CDTF">2013-10-21T16:11:04Z</dcterms:modified>
</cp:coreProperties>
</file>