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19459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0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1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2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3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4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5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6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7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8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9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0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1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2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3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4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5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6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7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8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9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0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20638" y="6553200"/>
            <a:ext cx="9169400" cy="138112"/>
            <a:chOff x="0" y="4032"/>
            <a:chExt cx="5776" cy="87"/>
          </a:xfrm>
        </p:grpSpPr>
        <p:sp>
          <p:nvSpPr>
            <p:cNvPr id="19482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3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4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948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6858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8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2667000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87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8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9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CE6B9B-90BB-4505-87A0-34BBDCEFACE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14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67200-F121-4C4A-9A9E-8F8E32931A6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1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85800"/>
            <a:ext cx="21336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62484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18B4E-462B-46B3-BC4C-1BF1915DD41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67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AE32B-0841-4ADD-A3E2-4ECDAD0C7EA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9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BBE00-C043-4578-BF84-E1B48D4C97C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3EFC1-C00C-494A-806D-30182C8951E4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7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02F16-B7BB-4844-BD0D-3EF2021886D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6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CC207-A54E-4FCF-8B6A-58AFF4A1A30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1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7C2A3-12F5-48F1-8424-62008A350C6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11243-0D88-470C-8D2B-581CF727FC1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8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40C0-1CA2-4ECE-B6ED-20AB7FD37E18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74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843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0" y="6477000"/>
            <a:ext cx="9169400" cy="138112"/>
            <a:chOff x="0" y="4032"/>
            <a:chExt cx="5776" cy="87"/>
          </a:xfrm>
        </p:grpSpPr>
        <p:sp>
          <p:nvSpPr>
            <p:cNvPr id="1845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6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8461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62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6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CF1D22-3B59-42E6-A5B1-CEEAFA2D6D46}" type="slidenum">
              <a:rPr lang="en-US">
                <a:solidFill>
                  <a:srgbClr val="545472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73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Writing - Audience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is their level of knowledge?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Advanced, intermediate, basic?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Hard to start too basic – but </a:t>
            </a:r>
            <a:r>
              <a:rPr lang="en-US" sz="2400" i="1" dirty="0"/>
              <a:t>have to</a:t>
            </a:r>
            <a:r>
              <a:rPr lang="en-US" sz="2400" dirty="0"/>
              <a:t> use the right terminology </a:t>
            </a:r>
            <a:r>
              <a:rPr lang="en-US" sz="2400" dirty="0" smtClean="0"/>
              <a:t>(use </a:t>
            </a:r>
            <a:r>
              <a:rPr lang="en-US" sz="2400" dirty="0"/>
              <a:t>a s</a:t>
            </a:r>
            <a:r>
              <a:rPr lang="en-US" sz="2400" dirty="0" smtClean="0"/>
              <a:t>ample </a:t>
            </a:r>
            <a:r>
              <a:rPr lang="en-US" sz="2400" dirty="0"/>
              <a:t>paper)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is their goal in reading the paper?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General information – survey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Specific results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is your goal in writing the paper?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Report specific result(s)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General </a:t>
            </a:r>
            <a:r>
              <a:rPr lang="en-US" sz="2400" dirty="0"/>
              <a:t>info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Rebuttal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03414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Writing – Active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 smtClean="0"/>
              <a:t>	“</a:t>
            </a:r>
            <a:r>
              <a:rPr lang="en-US" sz="2800" dirty="0"/>
              <a:t>Protecting the confidentiality of information manipulated by computing systems is a long-standing yet increasingly important question</a:t>
            </a:r>
            <a:r>
              <a:rPr lang="en-US" sz="2800" dirty="0" smtClean="0"/>
              <a:t>.”</a:t>
            </a:r>
            <a:endParaRPr lang="en-US" sz="28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 smtClean="0"/>
              <a:t>	“A </a:t>
            </a:r>
            <a:r>
              <a:rPr lang="en-US" sz="2800" dirty="0"/>
              <a:t>longstanding question of importance is how to protect the confidentiality of information that is being manipulated by computing systems</a:t>
            </a:r>
            <a:r>
              <a:rPr lang="en-US" sz="2800" dirty="0" smtClean="0"/>
              <a:t>.”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 smtClean="0"/>
              <a:t>	“An important, longstanding question is how to protect the confidentiality of information that is manipulated by computing systems.”</a:t>
            </a:r>
            <a:endParaRPr lang="en-US" sz="28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dirty="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dirty="0"/>
              <a:t>Which is easier to read?</a:t>
            </a:r>
          </a:p>
        </p:txBody>
      </p:sp>
    </p:spTree>
    <p:extLst>
      <p:ext uri="{BB962C8B-B14F-4D97-AF65-F5344CB8AC3E}">
        <p14:creationId xmlns:p14="http://schemas.microsoft.com/office/powerpoint/2010/main" val="336850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Writing – Clear, Active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marL="0" indent="0"/>
            <a:r>
              <a:rPr lang="en-US" dirty="0"/>
              <a:t> “The research process involved running each of the three algorithms on </a:t>
            </a:r>
            <a:r>
              <a:rPr lang="en-US" dirty="0" smtClean="0"/>
              <a:t>each of five </a:t>
            </a:r>
            <a:r>
              <a:rPr lang="en-US" dirty="0"/>
              <a:t>separate data sets.”</a:t>
            </a:r>
          </a:p>
          <a:p>
            <a:pPr marL="0" indent="0"/>
            <a:r>
              <a:rPr lang="en-US" dirty="0"/>
              <a:t> “All of the algorithms were applied to a collection of five data sets.”</a:t>
            </a:r>
          </a:p>
          <a:p>
            <a:pPr marL="0" indent="0"/>
            <a:r>
              <a:rPr lang="en-US" dirty="0"/>
              <a:t>  “We ran all three algorithms on five separate data sets.”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Writing –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114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  By running the strongly connected component algorithm, we find that there is a single large SCC consisting of about 56 million pages, all other components are significantly smaller in size. This amounts to barely 28% of all the pages in our crawl. One may now ask: where have all the other pages gone? The answer to this question reveals some fascinating detailed structure in the Web graph; to expose this and to further study the issues of the diameter and average distance, we conducted a further series of experiments.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43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Writing - Audience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Appropriate title</a:t>
            </a:r>
          </a:p>
          <a:p>
            <a:r>
              <a:rPr lang="en-US" dirty="0" smtClean="0"/>
              <a:t>Do you want to appeal to a broad audience or target a specific audience?</a:t>
            </a:r>
          </a:p>
          <a:p>
            <a:pPr lvl="1"/>
            <a:r>
              <a:rPr lang="en-US" dirty="0" smtClean="0"/>
              <a:t>“Graph Structure in the Web”</a:t>
            </a:r>
            <a:endParaRPr lang="en-US" dirty="0"/>
          </a:p>
          <a:p>
            <a:pPr lvl="1"/>
            <a:r>
              <a:rPr lang="en-US" dirty="0" smtClean="0"/>
              <a:t>“Learning representations by back-propagating errors”</a:t>
            </a:r>
            <a:endParaRPr lang="en-US" dirty="0"/>
          </a:p>
          <a:p>
            <a:pPr lvl="1"/>
            <a:r>
              <a:rPr lang="en-US" dirty="0"/>
              <a:t>“Removal </a:t>
            </a:r>
            <a:r>
              <a:rPr lang="en-US" dirty="0" smtClean="0"/>
              <a:t>Bias: A New Cause of Code Growth in Genetic Programming”</a:t>
            </a:r>
          </a:p>
          <a:p>
            <a:pPr lvl="1"/>
            <a:r>
              <a:rPr lang="en-US" dirty="0" smtClean="0"/>
              <a:t>“The Task of the Referee”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“Graph structure in the web”</a:t>
            </a:r>
          </a:p>
          <a:p>
            <a:pPr lvl="1"/>
            <a:r>
              <a:rPr lang="en-US" dirty="0" smtClean="0"/>
              <a:t>What about it? </a:t>
            </a:r>
          </a:p>
          <a:p>
            <a:pPr lvl="2"/>
            <a:r>
              <a:rPr lang="en-US" dirty="0" smtClean="0"/>
              <a:t>“An examination of the graph structure of the web”</a:t>
            </a:r>
          </a:p>
          <a:p>
            <a:pPr lvl="2"/>
            <a:r>
              <a:rPr lang="en-US" dirty="0" smtClean="0"/>
              <a:t>“Non-homogeneous structure of the web”</a:t>
            </a:r>
          </a:p>
          <a:p>
            <a:r>
              <a:rPr lang="en-US" dirty="0" smtClean="0"/>
              <a:t>Authors?</a:t>
            </a:r>
          </a:p>
          <a:p>
            <a:pPr lvl="1"/>
            <a:r>
              <a:rPr lang="en-US" dirty="0" smtClean="0"/>
              <a:t>At corporate research centers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2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“… web as a graph…” – what</a:t>
            </a:r>
          </a:p>
          <a:p>
            <a:pPr lvl="1"/>
            <a:r>
              <a:rPr lang="en-US" dirty="0" smtClean="0"/>
              <a:t>“… yields valuable insight into…” – significance</a:t>
            </a:r>
          </a:p>
          <a:p>
            <a:pPr lvl="1"/>
            <a:r>
              <a:rPr lang="en-US" dirty="0" smtClean="0"/>
              <a:t>“… over 200 million pages and 1.5 billion links” –something impressive</a:t>
            </a:r>
          </a:p>
          <a:p>
            <a:pPr lvl="1"/>
            <a:r>
              <a:rPr lang="en-US" dirty="0" smtClean="0"/>
              <a:t>“Our study indicates that …” – major result in the </a:t>
            </a:r>
            <a:r>
              <a:rPr lang="en-US" smtClean="0"/>
              <a:t>abstract </a:t>
            </a:r>
          </a:p>
          <a:p>
            <a:pPr lvl="1" algn="ctr">
              <a:buNone/>
            </a:pPr>
            <a:r>
              <a:rPr lang="en-US" sz="3200" smtClean="0"/>
              <a:t>a </a:t>
            </a:r>
            <a:r>
              <a:rPr lang="en-US" sz="3200" dirty="0" smtClean="0"/>
              <a:t>paper is not a murder mystery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2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Order - Paper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Conclusions  ???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3. Interpretation and further work (but also section 4. Further Work)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Figure 9: In, Out, Strongly connected center (SCC), tendrils, tubes, etc.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Results: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Structure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Diameter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Distribution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Difficult to pin down major result(s)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780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Order - Paper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Introduction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Rational “…several reasons for developing an understanding …”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Overview of experiment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Previous results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Main results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Section 1.2 Related prior work </a:t>
            </a:r>
            <a:r>
              <a:rPr lang="en-US" smtClean="0"/>
              <a:t>– Background?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Writing - Clarity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Language - Be </a:t>
            </a:r>
            <a:r>
              <a:rPr lang="en-US" u="sng" dirty="0"/>
              <a:t>precise</a:t>
            </a:r>
            <a:endParaRPr lang="en-US" dirty="0"/>
          </a:p>
          <a:p>
            <a:pPr lvl="1"/>
            <a:r>
              <a:rPr lang="en-US" dirty="0"/>
              <a:t>Avoid jargon (as appropriate)</a:t>
            </a:r>
          </a:p>
          <a:p>
            <a:pPr lvl="1"/>
            <a:r>
              <a:rPr lang="en-US" dirty="0"/>
              <a:t>Use definitions where necessary – avoid too many </a:t>
            </a:r>
            <a:r>
              <a:rPr lang="en-US" i="1" dirty="0"/>
              <a:t>new</a:t>
            </a:r>
            <a:r>
              <a:rPr lang="en-US" dirty="0"/>
              <a:t> </a:t>
            </a:r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Be careful with abbreviations</a:t>
            </a:r>
            <a:endParaRPr lang="en-US" dirty="0"/>
          </a:p>
          <a:p>
            <a:r>
              <a:rPr lang="en-US" dirty="0"/>
              <a:t>English – Be </a:t>
            </a:r>
            <a:r>
              <a:rPr lang="en-US" u="sng" dirty="0"/>
              <a:t>concise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Active sentences</a:t>
            </a:r>
          </a:p>
          <a:p>
            <a:pPr lvl="1"/>
            <a:r>
              <a:rPr lang="en-US" dirty="0"/>
              <a:t>Simple Sentences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759075" y="385603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SzPct val="90000"/>
            </a:pPr>
            <a:endParaRPr lang="en-US" sz="3200" u="sng">
              <a:solidFill>
                <a:srgbClr val="545472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803525" y="3851275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73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Writing - Precise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8392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68275" indent="-168275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>
                <a:solidFill>
                  <a:srgbClr val="545472"/>
                </a:solidFill>
              </a:rPr>
              <a:t>The algorithm is slow.  </a:t>
            </a:r>
            <a:r>
              <a:rPr lang="en-US" sz="2800" i="1">
                <a:solidFill>
                  <a:srgbClr val="545472"/>
                </a:solidFill>
              </a:rPr>
              <a:t>How slow?</a:t>
            </a:r>
            <a:endParaRPr lang="en-US" sz="2800">
              <a:solidFill>
                <a:srgbClr val="545472"/>
              </a:solidFill>
            </a:endParaRPr>
          </a:p>
          <a:p>
            <a:pPr marL="168275" indent="-168275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>
                <a:solidFill>
                  <a:srgbClr val="545472"/>
                </a:solidFill>
              </a:rPr>
              <a:t>This algorithm has a high computational complexity. </a:t>
            </a:r>
            <a:r>
              <a:rPr lang="en-US" sz="2800" i="1">
                <a:solidFill>
                  <a:srgbClr val="545472"/>
                </a:solidFill>
              </a:rPr>
              <a:t>How high?</a:t>
            </a:r>
            <a:r>
              <a:rPr lang="en-US" sz="2800">
                <a:solidFill>
                  <a:srgbClr val="545472"/>
                </a:solidFill>
              </a:rPr>
              <a:t> </a:t>
            </a:r>
            <a:endParaRPr lang="en-US" sz="2800">
              <a:solidFill>
                <a:srgbClr val="660066"/>
              </a:solidFill>
            </a:endParaRPr>
          </a:p>
          <a:p>
            <a:pPr marL="168275" indent="-168275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>
                <a:solidFill>
                  <a:srgbClr val="545472"/>
                </a:solidFill>
              </a:rPr>
              <a:t>Large instances of the problem are computationally infeasible.  </a:t>
            </a:r>
            <a:r>
              <a:rPr lang="en-US" sz="2800" i="1">
                <a:solidFill>
                  <a:srgbClr val="545472"/>
                </a:solidFill>
              </a:rPr>
              <a:t>What is large?  What is infeasible?</a:t>
            </a:r>
            <a:endParaRPr lang="en-US" sz="2800">
              <a:solidFill>
                <a:srgbClr val="545472"/>
              </a:solidFill>
            </a:endParaRPr>
          </a:p>
          <a:p>
            <a:pPr marL="168275" indent="-168275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>
                <a:solidFill>
                  <a:srgbClr val="545472"/>
                </a:solidFill>
              </a:rPr>
              <a:t>The results show that algorithm A is better than algorithm B. </a:t>
            </a:r>
            <a:r>
              <a:rPr lang="en-US" sz="2800" i="1">
                <a:solidFill>
                  <a:srgbClr val="545472"/>
                </a:solidFill>
              </a:rPr>
              <a:t>Better meaning what?  Faster? Uses less memory?  More accurate? Easier to understand?  Easier to use? </a:t>
            </a:r>
            <a:endParaRPr lang="en-US" sz="2800">
              <a:solidFill>
                <a:srgbClr val="660066"/>
              </a:solidFill>
            </a:endParaRPr>
          </a:p>
          <a:p>
            <a:pPr marL="168275" indent="-168275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>
                <a:solidFill>
                  <a:srgbClr val="545472"/>
                </a:solidFill>
              </a:rPr>
              <a:t>First, the objects are sorted.  </a:t>
            </a:r>
            <a:r>
              <a:rPr lang="en-US" sz="2800" i="1">
                <a:solidFill>
                  <a:srgbClr val="545472"/>
                </a:solidFill>
              </a:rPr>
              <a:t>Sorted by what?</a:t>
            </a:r>
            <a:endParaRPr lang="en-US" sz="2800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3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Writing – Clarity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4763"/>
            <a:r>
              <a:rPr lang="en-US"/>
              <a:t>Be careful when using pronouns – “it”</a:t>
            </a:r>
          </a:p>
          <a:p>
            <a:pPr indent="-4763">
              <a:buFontTx/>
              <a:buNone/>
            </a:pPr>
            <a:r>
              <a:rPr lang="en-US" sz="2800">
                <a:solidFill>
                  <a:srgbClr val="020202"/>
                </a:solidFill>
              </a:rPr>
              <a:t>“Algorithm A is 50% more efficient than algorithm X.  </a:t>
            </a:r>
            <a:r>
              <a:rPr lang="en-US" sz="2800" i="1">
                <a:solidFill>
                  <a:srgbClr val="020202"/>
                </a:solidFill>
              </a:rPr>
              <a:t>It</a:t>
            </a:r>
            <a:r>
              <a:rPr lang="en-US" sz="2800">
                <a:solidFill>
                  <a:srgbClr val="020202"/>
                </a:solidFill>
              </a:rPr>
              <a:t> uses a bubble sort to improve efficiency, although a quick sort would be better.”</a:t>
            </a:r>
          </a:p>
        </p:txBody>
      </p:sp>
    </p:spTree>
    <p:extLst>
      <p:ext uri="{BB962C8B-B14F-4D97-AF65-F5344CB8AC3E}">
        <p14:creationId xmlns:p14="http://schemas.microsoft.com/office/powerpoint/2010/main" val="114450983"/>
      </p:ext>
    </p:extLst>
  </p:cSld>
  <p:clrMapOvr>
    <a:masterClrMapping/>
  </p:clrMapOvr>
</p:sld>
</file>

<file path=ppt/theme/theme1.xml><?xml version="1.0" encoding="utf-8"?>
<a:theme xmlns:a="http://schemas.openxmlformats.org/drawingml/2006/main" name="Sumi2">
  <a:themeElements>
    <a:clrScheme name="Sumi2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2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619</Words>
  <Application>Microsoft Office PowerPoint</Application>
  <PresentationFormat>On-screen Show (4:3)</PresentationFormat>
  <Paragraphs>79</Paragraphs>
  <Slides>12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Sumi2</vt:lpstr>
      <vt:lpstr>General Writing - Audience</vt:lpstr>
      <vt:lpstr>General Writing - Audience</vt:lpstr>
      <vt:lpstr>Reading Order</vt:lpstr>
      <vt:lpstr>Reading Order</vt:lpstr>
      <vt:lpstr>Reading Order - Paper</vt:lpstr>
      <vt:lpstr>Reading Order - Paper</vt:lpstr>
      <vt:lpstr>General Writing - Clarity</vt:lpstr>
      <vt:lpstr>General Writing - Precise</vt:lpstr>
      <vt:lpstr>General Writing – Clarity</vt:lpstr>
      <vt:lpstr>General Writing – Active</vt:lpstr>
      <vt:lpstr>General Writing – Clear, Active</vt:lpstr>
      <vt:lpstr>General Writing – Active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Terence</dc:creator>
  <cp:lastModifiedBy>Terence</cp:lastModifiedBy>
  <cp:revision>2</cp:revision>
  <dcterms:created xsi:type="dcterms:W3CDTF">2013-10-21T16:08:19Z</dcterms:created>
  <dcterms:modified xsi:type="dcterms:W3CDTF">2013-10-21T16:13:13Z</dcterms:modified>
</cp:coreProperties>
</file>