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945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0638" y="6553200"/>
            <a:ext cx="9169400" cy="138112"/>
            <a:chOff x="0" y="4032"/>
            <a:chExt cx="5776" cy="87"/>
          </a:xfrm>
        </p:grpSpPr>
        <p:sp>
          <p:nvSpPr>
            <p:cNvPr id="1948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6858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6670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E6B9B-90BB-4505-87A0-34BBDCEFACE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61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7200-F121-4C4A-9A9E-8F8E32931A6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8B4E-462B-46B3-BC4C-1BF1915DD41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9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E32B-0841-4ADD-A3E2-4ECDAD0C7EA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60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BE00-C043-4578-BF84-E1B48D4C97C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43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EFC1-C00C-494A-806D-30182C8951E4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2F16-B7BB-4844-BD0D-3EF2021886D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207-A54E-4FCF-8B6A-58AFF4A1A30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7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C2A3-12F5-48F1-8424-62008A350C6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1243-0D88-470C-8D2B-581CF727FC1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40C0-1CA2-4ECE-B6ED-20AB7FD37E18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4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843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6477000"/>
            <a:ext cx="9169400" cy="138112"/>
            <a:chOff x="0" y="4032"/>
            <a:chExt cx="5776" cy="87"/>
          </a:xfrm>
        </p:grpSpPr>
        <p:sp>
          <p:nvSpPr>
            <p:cNvPr id="1845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6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6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F1D22-3B59-42E6-A5B1-CEEAFA2D6D46}" type="slidenum">
              <a:rPr lang="en-US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.ist.psu.edu/" TargetMode="External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b.uidaho.ed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parison_of_TeX_edito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iteseer.ist.psu.edu/sabelfeld02languagebased.html" TargetMode="External"/><Relationship Id="rId3" Type="http://schemas.openxmlformats.org/officeDocument/2006/relationships/hyperlink" Target="http://scholar.google.com/url?sa=U&amp;q=http://lh3ek9yz9r.scholar.serialssolutions.com/?sid=google&amp;auinit=A&amp;aulast=Sabelfeld&amp;atitle=Language-based+information-flow+security&amp;title=IEEE+journal+on+selected+areas+in+communications&amp;volume=21&amp;issue=1&amp;date=2003&amp;spage=5&amp;issn=0733-8716&amp;oi=institution" TargetMode="External"/><Relationship Id="rId7" Type="http://schemas.openxmlformats.org/officeDocument/2006/relationships/hyperlink" Target="http://scholar.google.com/url?sa=U&amp;q=http://direct.bl.uk/research/27/50/RN125404686.html?source=googlescholar&amp;oi=docdel" TargetMode="External"/><Relationship Id="rId2" Type="http://schemas.openxmlformats.org/officeDocument/2006/relationships/hyperlink" Target="http://scholar.google.com/url?sa=U&amp;q=http://ieeexplore.ieee.org/xpls/abs_all.jsp?arnumber=1159651&amp;isnumber=259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search?hl=en&amp;lr=&amp;q=%22Sabelfeld%22+%22Language+based+information%22" TargetMode="External"/><Relationship Id="rId5" Type="http://schemas.openxmlformats.org/officeDocument/2006/relationships/hyperlink" Target="http://scholar.google.com/scholar?hl=en&amp;lr=&amp;cites=611438750671166714" TargetMode="External"/><Relationship Id="rId10" Type="http://schemas.openxmlformats.org/officeDocument/2006/relationships/hyperlink" Target="http://citeseer.ist.psu.edu/context/2075043/537911" TargetMode="External"/><Relationship Id="rId4" Type="http://schemas.openxmlformats.org/officeDocument/2006/relationships/hyperlink" Target="http://scholar.google.com/scholar?hl=en&amp;lr=&amp;cluster=611438750671166714" TargetMode="External"/><Relationship Id="rId9" Type="http://schemas.openxmlformats.org/officeDocument/2006/relationships/hyperlink" Target="http://citeseer.ist.psu.edu/correct/53791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mpact_facto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Searches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On-line</a:t>
            </a:r>
          </a:p>
          <a:p>
            <a:pPr lvl="1"/>
            <a:r>
              <a:rPr lang="en-US" dirty="0"/>
              <a:t>Google scholar </a:t>
            </a:r>
            <a:r>
              <a:rPr lang="en-US" dirty="0" smtClean="0"/>
              <a:t>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://scholar.google.com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Citeseer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http://citeseer.ist.psu.edu/</a:t>
            </a:r>
            <a:endParaRPr lang="en-US" dirty="0"/>
          </a:p>
          <a:p>
            <a:pPr lvl="1"/>
            <a:r>
              <a:rPr lang="en-US" dirty="0"/>
              <a:t>UI Library - </a:t>
            </a:r>
            <a:r>
              <a:rPr lang="en-US" dirty="0">
                <a:hlinkClick r:id="rId4"/>
              </a:rPr>
              <a:t>http://www.lib.uidaho.edu/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6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Latex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en.wikipedia.org/wiki/Comparison_of_TeX_editors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Papers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495800"/>
          </a:xfrm>
        </p:spPr>
        <p:txBody>
          <a:bodyPr/>
          <a:lstStyle/>
          <a:p>
            <a:r>
              <a:rPr lang="en-US"/>
              <a:t>Need to read efficiently</a:t>
            </a:r>
          </a:p>
          <a:p>
            <a:pPr lvl="1"/>
            <a:r>
              <a:rPr lang="en-US"/>
              <a:t>A survey paper or grant could have 100-200 references.  </a:t>
            </a:r>
          </a:p>
          <a:p>
            <a:pPr lvl="1"/>
            <a:r>
              <a:rPr lang="en-US"/>
              <a:t>Read 50+ articles a year </a:t>
            </a:r>
          </a:p>
          <a:p>
            <a:r>
              <a:rPr lang="en-US"/>
              <a:t>Need to know </a:t>
            </a:r>
            <a:r>
              <a:rPr lang="en-US" i="1"/>
              <a:t>how</a:t>
            </a:r>
            <a:r>
              <a:rPr lang="en-US"/>
              <a:t> your papers is going to be read. (???)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Papers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want to learn?</a:t>
            </a:r>
          </a:p>
          <a:p>
            <a:pPr lvl="1"/>
            <a:r>
              <a:rPr lang="en-US" dirty="0"/>
              <a:t>Just generally interested in the topic</a:t>
            </a:r>
          </a:p>
          <a:p>
            <a:pPr lvl="1"/>
            <a:r>
              <a:rPr lang="en-US" dirty="0"/>
              <a:t>Want to know if the subject is relevant to your research</a:t>
            </a:r>
          </a:p>
          <a:p>
            <a:pPr lvl="1"/>
            <a:r>
              <a:rPr lang="en-US" dirty="0"/>
              <a:t>Want to know what the authors’ concluded</a:t>
            </a:r>
          </a:p>
          <a:p>
            <a:pPr lvl="1"/>
            <a:r>
              <a:rPr lang="en-US" dirty="0" smtClean="0"/>
              <a:t>Want to learn about </a:t>
            </a:r>
            <a:r>
              <a:rPr lang="en-US" dirty="0"/>
              <a:t>a new area of research</a:t>
            </a:r>
          </a:p>
          <a:p>
            <a:r>
              <a:rPr lang="en-US" dirty="0"/>
              <a:t>How are you going to find out efficiently?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Order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Title – think about what it means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Authors – do you know them?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Keywords – semi-useful (ACM categories)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Abstract – read more?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Conclusions or Introduction – read more?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Introduction or Conclusions </a:t>
            </a:r>
            <a:r>
              <a:rPr lang="en-US" sz="2800" dirty="0" smtClean="0"/>
              <a:t>– read </a:t>
            </a:r>
            <a:r>
              <a:rPr lang="en-US" sz="2800" dirty="0"/>
              <a:t>more?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Results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Methods or background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Background or methods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5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Order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Is the topic relevant? (title and abstract)</a:t>
            </a:r>
          </a:p>
          <a:p>
            <a:r>
              <a:rPr lang="en-US" sz="2800"/>
              <a:t>Is it new? (abstract)</a:t>
            </a:r>
          </a:p>
          <a:p>
            <a:r>
              <a:rPr lang="en-US" sz="2800"/>
              <a:t>What did they find? (abstract and conclusions)</a:t>
            </a:r>
          </a:p>
          <a:p>
            <a:r>
              <a:rPr lang="en-US" sz="2800"/>
              <a:t>What does it mean? (abstract and conclusions)</a:t>
            </a:r>
          </a:p>
          <a:p>
            <a:r>
              <a:rPr lang="en-US" sz="2800"/>
              <a:t>Are the results relevant? (conclusions and results (and methods))</a:t>
            </a:r>
          </a:p>
          <a:p>
            <a:r>
              <a:rPr lang="en-US" sz="2800"/>
              <a:t>Are the results trustworthy? (results and methods)</a:t>
            </a:r>
          </a:p>
          <a:p>
            <a:r>
              <a:rPr lang="en-US" sz="2800"/>
              <a:t>Should I use their techniques? (methods)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296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Papers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on the paper</a:t>
            </a:r>
          </a:p>
          <a:p>
            <a:pPr lvl="1"/>
            <a:r>
              <a:rPr lang="en-US"/>
              <a:t>Important points</a:t>
            </a:r>
          </a:p>
          <a:p>
            <a:pPr lvl="1"/>
            <a:r>
              <a:rPr lang="en-US"/>
              <a:t>Weaknesses</a:t>
            </a:r>
          </a:p>
          <a:p>
            <a:pPr lvl="1"/>
            <a:r>
              <a:rPr lang="en-US"/>
              <a:t>Counter-arguments</a:t>
            </a:r>
          </a:p>
          <a:p>
            <a:pPr lvl="1"/>
            <a:r>
              <a:rPr lang="en-US"/>
              <a:t>Relevant papers</a:t>
            </a:r>
          </a:p>
          <a:p>
            <a:pPr lvl="1"/>
            <a:r>
              <a:rPr lang="en-US"/>
              <a:t>Promising citations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92150"/>
          </a:xfrm>
        </p:spPr>
        <p:txBody>
          <a:bodyPr/>
          <a:lstStyle/>
          <a:p>
            <a:r>
              <a:rPr lang="en-US"/>
              <a:t>Literature Searches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/>
              <a:t>Backwards</a:t>
            </a:r>
          </a:p>
          <a:p>
            <a:pPr lvl="1"/>
            <a:r>
              <a:rPr lang="en-US"/>
              <a:t>References</a:t>
            </a:r>
          </a:p>
          <a:p>
            <a:pPr lvl="1">
              <a:buFontTx/>
              <a:buNone/>
            </a:pPr>
            <a:r>
              <a:rPr lang="en-US" sz="2000">
                <a:latin typeface="CMR9" charset="0"/>
              </a:rPr>
              <a:t>[1] W. Banzhaf, P. Nordin, R. Keller, and F. Francone. </a:t>
            </a:r>
            <a:r>
              <a:rPr lang="en-US" sz="2000">
                <a:latin typeface="CMTI9" charset="0"/>
              </a:rPr>
              <a:t>Genetic Programming: An Introduction</a:t>
            </a:r>
            <a:r>
              <a:rPr lang="en-US" sz="2000">
                <a:latin typeface="CMR9" charset="0"/>
              </a:rPr>
              <a:t>. Morgan Kaufmann, San Francisco, CA, 1998.</a:t>
            </a:r>
          </a:p>
          <a:p>
            <a:pPr lvl="1">
              <a:buFontTx/>
              <a:buNone/>
            </a:pPr>
            <a:r>
              <a:rPr lang="en-US" sz="2000">
                <a:latin typeface="CMR9" charset="0"/>
              </a:rPr>
              <a:t>[2] K. Chellapilla. Evolving computer programs without subtree crossover. </a:t>
            </a:r>
            <a:r>
              <a:rPr lang="en-US" sz="2000">
                <a:latin typeface="CMTI9" charset="0"/>
              </a:rPr>
              <a:t>IEEE Transactions on Evolutionary Computation</a:t>
            </a:r>
            <a:r>
              <a:rPr lang="en-US" sz="2000">
                <a:latin typeface="CMR9" charset="0"/>
              </a:rPr>
              <a:t>, 1(3):209{216, 1997.</a:t>
            </a:r>
          </a:p>
          <a:p>
            <a:pPr lvl="1">
              <a:buFontTx/>
              <a:buNone/>
            </a:pPr>
            <a:r>
              <a:rPr lang="en-US" sz="2000">
                <a:latin typeface="CMR9" charset="0"/>
              </a:rPr>
              <a:t>[3] D. Goldberg. </a:t>
            </a:r>
            <a:r>
              <a:rPr lang="en-US" sz="2000">
                <a:latin typeface="CMTI9" charset="0"/>
              </a:rPr>
              <a:t>Genetic algorithms in search, optimization, and machine learning</a:t>
            </a:r>
            <a:r>
              <a:rPr lang="en-US" sz="2000">
                <a:latin typeface="CMR9" charset="0"/>
              </a:rPr>
              <a:t>. Addison-WesleyReading, MA, 1989.</a:t>
            </a:r>
            <a:endParaRPr lang="en-US"/>
          </a:p>
          <a:p>
            <a:pPr lvl="1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8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Literature Searches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Forwards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Google Scholar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400" b="1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Language</a:t>
            </a:r>
            <a:r>
              <a:rPr lang="en-US" sz="1400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n-US" sz="1400" b="1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based information</a:t>
            </a:r>
            <a:r>
              <a:rPr lang="en-US" sz="1400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n-US" sz="1400" b="1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flow security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  <a:hlinkClick r:id="rId3"/>
              </a:rPr>
              <a:t>U Idaho Article Linker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  <a:hlinkClick r:id="rId4"/>
              </a:rPr>
              <a:t>group of 26 »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 Sabelfeld, AC Myers - Selected Areas in Communications, IEEE Journal on, 2003 - ieeexplore.ieee.org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Flow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Security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Andrei Sabelfeld and Andrew C. Myers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Page</a:t>
            </a:r>
            <a:b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SABELFELD AND MYERS: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FLOW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SECURITY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  <a:hlinkClick r:id="rId5"/>
              </a:rPr>
              <a:t>Cited by 245</a:t>
            </a: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  <a:hlinkClick r:id="rId6"/>
              </a:rPr>
              <a:t>Web Search</a:t>
            </a: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1400">
                <a:solidFill>
                  <a:srgbClr val="7777CC"/>
                </a:solidFill>
                <a:latin typeface="Arial" pitchFamily="34" charset="0"/>
                <a:cs typeface="Arial" pitchFamily="34" charset="0"/>
                <a:hlinkClick r:id="rId7"/>
              </a:rPr>
              <a:t>BL Direct</a:t>
            </a:r>
            <a:r>
              <a:rPr lang="en-US" sz="14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/>
          </a:p>
          <a:p>
            <a:pPr lvl="1">
              <a:lnSpc>
                <a:spcPct val="90000"/>
              </a:lnSpc>
            </a:pPr>
            <a:r>
              <a:rPr lang="en-US" sz="2400"/>
              <a:t>Citeseer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400">
                <a:hlinkClick r:id="rId8"/>
              </a:rPr>
              <a:t>Language-Based Information-Flow Security - Sabelfeld, Myers(2002)</a:t>
            </a:r>
            <a:r>
              <a:rPr lang="en-US" sz="1400"/>
              <a:t>   </a:t>
            </a:r>
            <a:r>
              <a:rPr lang="en-US" sz="1400">
                <a:solidFill>
                  <a:srgbClr val="6F6F6F"/>
                </a:solidFill>
                <a:hlinkClick r:id="rId9"/>
              </a:rPr>
              <a:t>(Correct)</a:t>
            </a:r>
            <a:r>
              <a:rPr lang="en-US" sz="1400"/>
              <a:t>   </a:t>
            </a:r>
            <a:r>
              <a:rPr lang="en-US" sz="1400">
                <a:hlinkClick r:id="rId10"/>
              </a:rPr>
              <a:t>(68 citations)</a:t>
            </a:r>
            <a:r>
              <a:rPr lang="en-US" sz="1400"/>
              <a:t> </a:t>
            </a:r>
            <a:br>
              <a:rPr lang="en-US" sz="1400"/>
            </a:br>
            <a:r>
              <a:rPr lang="en-US" sz="1400">
                <a:solidFill>
                  <a:srgbClr val="000000"/>
                </a:solidFill>
              </a:rPr>
              <a:t>Communications, To Appear, 2002 1 </a:t>
            </a:r>
            <a:r>
              <a:rPr lang="en-US" sz="1400" b="1">
                <a:solidFill>
                  <a:srgbClr val="000000"/>
                </a:solidFill>
              </a:rPr>
              <a:t>Language-Based Information-Flow Security</a:t>
            </a:r>
            <a:r>
              <a:rPr lang="en-US" sz="1400">
                <a:solidFill>
                  <a:srgbClr val="000000"/>
                </a:solidFill>
              </a:rPr>
              <a:t> Andrei Sabelfeld And Andrew C.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A Program. Sabelfeld And Myers: </a:t>
            </a:r>
            <a:r>
              <a:rPr lang="en-US" sz="1400" b="1">
                <a:solidFill>
                  <a:srgbClr val="000000"/>
                </a:solidFill>
              </a:rPr>
              <a:t>Language-Based Information-Flow Security</a:t>
            </a:r>
            <a:r>
              <a:rPr lang="en-US" sz="1400">
                <a:solidFill>
                  <a:srgbClr val="000000"/>
                </a:solidFill>
              </a:rPr>
              <a:t> 3 Termination Channels Signal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2 (Sabelfeld And Myers: </a:t>
            </a:r>
            <a:r>
              <a:rPr lang="en-US" sz="1400" b="1">
                <a:solidFill>
                  <a:srgbClr val="000000"/>
                </a:solidFill>
              </a:rPr>
              <a:t>Language-Based Information-Flow Security</a:t>
            </a:r>
            <a:r>
              <a:rPr lang="en-US" sz="1400">
                <a:solidFill>
                  <a:srgbClr val="000000"/>
                </a:solidFill>
              </a:rPr>
              <a:t> 5 [e1-2] Exp :High H =2</a:t>
            </a:r>
            <a:r>
              <a:rPr lang="en-US" sz="1400"/>
              <a:t/>
            </a:r>
            <a:br>
              <a:rPr lang="en-US" sz="1400"/>
            </a:br>
            <a:r>
              <a:rPr lang="en-US" sz="1400">
                <a:solidFill>
                  <a:srgbClr val="008000"/>
                </a:solidFill>
              </a:rPr>
              <a:t>www.cs.cornell.edu/~andrei/./jsac.ps</a:t>
            </a:r>
            <a:r>
              <a:rPr lang="en-US" sz="1400"/>
              <a:t>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7772400" y="36576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33400" y="2971800"/>
            <a:ext cx="533400" cy="457200"/>
          </a:xfrm>
          <a:prstGeom prst="line">
            <a:avLst/>
          </a:prstGeom>
          <a:noFill/>
          <a:ln w="28575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3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Maintaining a Bibliography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/>
              <a:t>Keep an </a:t>
            </a:r>
            <a:r>
              <a:rPr lang="en-US" u="sng"/>
              <a:t>annotated</a:t>
            </a:r>
            <a:r>
              <a:rPr lang="en-US"/>
              <a:t> electronic list of all papers read.</a:t>
            </a:r>
          </a:p>
          <a:p>
            <a:pPr lvl="1"/>
            <a:r>
              <a:rPr lang="en-US"/>
              <a:t>Can easily cut and paste into bibliographies</a:t>
            </a:r>
          </a:p>
          <a:p>
            <a:pPr lvl="2"/>
            <a:r>
              <a:rPr lang="en-US"/>
              <a:t>Latex does this “automatically”</a:t>
            </a:r>
          </a:p>
          <a:p>
            <a:pPr lvl="2"/>
            <a:r>
              <a:rPr lang="en-US"/>
              <a:t>Endnotes for Word?</a:t>
            </a:r>
          </a:p>
          <a:p>
            <a:pPr lvl="1"/>
            <a:r>
              <a:rPr lang="en-US"/>
              <a:t>Can easily find references</a:t>
            </a:r>
          </a:p>
          <a:p>
            <a:pPr lvl="1"/>
            <a:r>
              <a:rPr lang="en-US"/>
              <a:t>Can easily refresh your memory on what was found.</a:t>
            </a:r>
          </a:p>
        </p:txBody>
      </p:sp>
    </p:spTree>
    <p:extLst>
      <p:ext uri="{BB962C8B-B14F-4D97-AF65-F5344CB8AC3E}">
        <p14:creationId xmlns:p14="http://schemas.microsoft.com/office/powerpoint/2010/main" val="697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Review/Survey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place to start</a:t>
            </a:r>
          </a:p>
          <a:p>
            <a:r>
              <a:rPr lang="en-US" dirty="0" smtClean="0"/>
              <a:t>Survey/Review </a:t>
            </a:r>
            <a:r>
              <a:rPr lang="en-US" dirty="0"/>
              <a:t>Papers</a:t>
            </a:r>
          </a:p>
          <a:p>
            <a:pPr lvl="1"/>
            <a:r>
              <a:rPr lang="en-US" dirty="0"/>
              <a:t>ACM Computing Surveys </a:t>
            </a:r>
            <a:r>
              <a:rPr lang="en-US" dirty="0" smtClean="0"/>
              <a:t>Journal</a:t>
            </a:r>
          </a:p>
          <a:p>
            <a:r>
              <a:rPr lang="en-US" dirty="0" smtClean="0"/>
              <a:t>Journals like to publish review papers</a:t>
            </a:r>
          </a:p>
          <a:p>
            <a:pPr lvl="1"/>
            <a:r>
              <a:rPr lang="en-US" dirty="0" smtClean="0"/>
              <a:t>Impact factors: how often are papers in the journal cited in other journals (</a:t>
            </a:r>
            <a:r>
              <a:rPr lang="en-US" dirty="0">
                <a:hlinkClick r:id="rId2"/>
              </a:rPr>
              <a:t>http://en.wikipedia.org/wiki/Impact_factor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7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LaTeX</a:t>
            </a:r>
            <a:r>
              <a:rPr lang="en-US" dirty="0"/>
              <a:t> is a high-quality </a:t>
            </a:r>
            <a:r>
              <a:rPr lang="en-US" u="sng" dirty="0"/>
              <a:t>typesetting</a:t>
            </a:r>
            <a:r>
              <a:rPr lang="en-US" dirty="0"/>
              <a:t>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Based on </a:t>
            </a:r>
            <a:r>
              <a:rPr lang="en-US" dirty="0" err="1" smtClean="0"/>
              <a:t>TeX</a:t>
            </a:r>
            <a:r>
              <a:rPr lang="en-US" dirty="0" smtClean="0"/>
              <a:t> designed by Donald Knuth</a:t>
            </a:r>
          </a:p>
          <a:p>
            <a:r>
              <a:rPr lang="en-US" dirty="0" smtClean="0"/>
              <a:t>Uses commands to define parts of a document:</a:t>
            </a:r>
          </a:p>
          <a:p>
            <a:pPr lvl="1"/>
            <a:r>
              <a:rPr lang="en-US" dirty="0" smtClean="0"/>
              <a:t>\title{The Title}</a:t>
            </a:r>
          </a:p>
          <a:p>
            <a:r>
              <a:rPr lang="en-US" dirty="0" smtClean="0"/>
              <a:t>Actual format is determined by the style definition, not the author</a:t>
            </a:r>
          </a:p>
          <a:p>
            <a:pPr lvl="1"/>
            <a:r>
              <a:rPr lang="en-US" dirty="0"/>
              <a:t>\</a:t>
            </a:r>
            <a:r>
              <a:rPr lang="en-US" dirty="0" err="1"/>
              <a:t>documentclass</a:t>
            </a:r>
            <a:r>
              <a:rPr lang="en-US" dirty="0"/>
              <a:t>[11pt]{article}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2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\</a:t>
            </a:r>
            <a:r>
              <a:rPr lang="en-US" sz="2400" dirty="0" err="1"/>
              <a:t>documentclass</a:t>
            </a:r>
            <a:r>
              <a:rPr lang="en-US" sz="2400" dirty="0"/>
              <a:t>{article}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\title{Robots are Cool} </a:t>
            </a:r>
          </a:p>
          <a:p>
            <a:pPr marL="0" indent="0">
              <a:buNone/>
            </a:pPr>
            <a:r>
              <a:rPr lang="en-US" sz="2400" dirty="0" smtClean="0"/>
              <a:t>\</a:t>
            </a:r>
            <a:r>
              <a:rPr lang="en-US" sz="2400" dirty="0"/>
              <a:t>author{Jane Doe}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\</a:t>
            </a:r>
            <a:r>
              <a:rPr lang="en-US" sz="2400" dirty="0"/>
              <a:t>date{September 1994}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\</a:t>
            </a:r>
            <a:r>
              <a:rPr lang="en-US" sz="2400" dirty="0"/>
              <a:t>begin{document}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\</a:t>
            </a:r>
            <a:r>
              <a:rPr lang="en-US" sz="2400" dirty="0" err="1"/>
              <a:t>maketitle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Hello </a:t>
            </a:r>
            <a:r>
              <a:rPr lang="en-US" sz="2400" dirty="0"/>
              <a:t>world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\section{Background}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Other cool research\cite{doe2012} </a:t>
            </a:r>
          </a:p>
          <a:p>
            <a:pPr marL="0" indent="0">
              <a:buNone/>
            </a:pPr>
            <a:r>
              <a:rPr lang="en-US" sz="2400" dirty="0" smtClean="0"/>
              <a:t>\</a:t>
            </a:r>
            <a:r>
              <a:rPr lang="en-US" sz="2400" dirty="0"/>
              <a:t>end{document} </a:t>
            </a:r>
          </a:p>
        </p:txBody>
      </p:sp>
    </p:spTree>
    <p:extLst>
      <p:ext uri="{BB962C8B-B14F-4D97-AF65-F5344CB8AC3E}">
        <p14:creationId xmlns:p14="http://schemas.microsoft.com/office/powerpoint/2010/main" val="5070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for equations</a:t>
            </a:r>
          </a:p>
          <a:p>
            <a:r>
              <a:rPr lang="en-US" dirty="0" smtClean="0"/>
              <a:t>Good for tables</a:t>
            </a:r>
          </a:p>
          <a:p>
            <a:r>
              <a:rPr lang="en-US" dirty="0" smtClean="0"/>
              <a:t>Can embed figures</a:t>
            </a:r>
          </a:p>
          <a:p>
            <a:r>
              <a:rPr lang="en-US" dirty="0" smtClean="0"/>
              <a:t>Good for bibliographies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2788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Latex 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 numCol="2"/>
          <a:lstStyle/>
          <a:p>
            <a:pPr marL="0" indent="0">
              <a:buNone/>
            </a:pPr>
            <a:r>
              <a:rPr lang="en-US" sz="2400" dirty="0" err="1"/>
              <a:t>t</a:t>
            </a:r>
            <a:r>
              <a:rPr lang="en-US" sz="2400" dirty="0" err="1" smtClean="0"/>
              <a:t>eams.bib</a:t>
            </a:r>
            <a:endParaRPr lang="en-US" sz="2400" dirty="0" smtClean="0"/>
          </a:p>
          <a:p>
            <a:pPr marL="0" indent="0">
              <a:buNone/>
            </a:pPr>
            <a:r>
              <a:rPr lang="en-US" sz="1600" dirty="0" smtClean="0"/>
              <a:t>@</a:t>
            </a:r>
            <a:r>
              <a:rPr lang="en-US" sz="1600" dirty="0"/>
              <a:t>article{just1993intensity,</a:t>
            </a:r>
          </a:p>
          <a:p>
            <a:pPr marL="0" indent="0">
              <a:buNone/>
            </a:pPr>
            <a:r>
              <a:rPr lang="en-US" sz="1600" dirty="0"/>
              <a:t>title={{The intensity dimension of thought: </a:t>
            </a:r>
            <a:r>
              <a:rPr lang="en-US" sz="1600" dirty="0" err="1"/>
              <a:t>Pupillometric</a:t>
            </a:r>
            <a:r>
              <a:rPr lang="en-US" sz="1600" dirty="0"/>
              <a:t> indices of sentence processing.}},</a:t>
            </a:r>
          </a:p>
          <a:p>
            <a:pPr marL="0" indent="0">
              <a:buNone/>
            </a:pPr>
            <a:r>
              <a:rPr lang="en-US" sz="1600" dirty="0"/>
              <a:t>author={Just, M.A. and Carpenter, P.A.},</a:t>
            </a:r>
          </a:p>
          <a:p>
            <a:pPr marL="0" indent="0">
              <a:buNone/>
            </a:pPr>
            <a:r>
              <a:rPr lang="en-US" sz="1600" dirty="0"/>
              <a:t>journal={Canadian Journal of Experimental Psychology},</a:t>
            </a:r>
          </a:p>
          <a:p>
            <a:pPr marL="0" indent="0">
              <a:buNone/>
            </a:pPr>
            <a:r>
              <a:rPr lang="en-US" sz="1600" dirty="0"/>
              <a:t>volume={47},</a:t>
            </a:r>
          </a:p>
          <a:p>
            <a:pPr marL="0" indent="0">
              <a:buNone/>
            </a:pPr>
            <a:r>
              <a:rPr lang="en-US" sz="1600" dirty="0"/>
              <a:t>number={2},</a:t>
            </a:r>
          </a:p>
          <a:p>
            <a:pPr marL="0" indent="0">
              <a:buNone/>
            </a:pPr>
            <a:r>
              <a:rPr lang="en-US" sz="1600" dirty="0"/>
              <a:t>pages={310--339},</a:t>
            </a:r>
          </a:p>
          <a:p>
            <a:pPr marL="0" indent="0">
              <a:buNone/>
            </a:pPr>
            <a:r>
              <a:rPr lang="en-US" sz="1600" dirty="0"/>
              <a:t>year={1993}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@article{…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n-US" sz="2400" dirty="0"/>
              <a:t>\begin{document} 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As demonstrated by doe\cite{just1993intensity}</a:t>
            </a:r>
          </a:p>
          <a:p>
            <a:pPr marL="0" indent="0">
              <a:buNone/>
            </a:pPr>
            <a:r>
              <a:rPr lang="en-US" sz="2400" dirty="0" smtClean="0"/>
              <a:t> 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\</a:t>
            </a:r>
            <a:r>
              <a:rPr lang="en-US" sz="2400" dirty="0" err="1"/>
              <a:t>bibliographystyle</a:t>
            </a:r>
            <a:r>
              <a:rPr lang="en-US" sz="2400" dirty="0"/>
              <a:t>{plain</a:t>
            </a:r>
            <a:r>
              <a:rPr lang="en-US" sz="2400" dirty="0" smtClean="0"/>
              <a:t>}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\bibliography{teams}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smtClean="0"/>
              <a:t>\end{document}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1315221"/>
      </p:ext>
    </p:extLst>
  </p:cSld>
  <p:clrMapOvr>
    <a:masterClrMapping/>
  </p:clrMapOvr>
</p:sld>
</file>

<file path=ppt/theme/theme1.xml><?xml version="1.0" encoding="utf-8"?>
<a:theme xmlns:a="http://schemas.openxmlformats.org/drawingml/2006/main" name="Sumi2">
  <a:themeElements>
    <a:clrScheme name="Sumi2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Sumi2</vt:lpstr>
      <vt:lpstr>Literature Searches</vt:lpstr>
      <vt:lpstr>Literature Searches</vt:lpstr>
      <vt:lpstr>Literature Searches</vt:lpstr>
      <vt:lpstr>Maintaining a Bibliography</vt:lpstr>
      <vt:lpstr>Review/Survey Papers</vt:lpstr>
      <vt:lpstr>Latex</vt:lpstr>
      <vt:lpstr>Latex example</vt:lpstr>
      <vt:lpstr>Latex</vt:lpstr>
      <vt:lpstr>Latex Bibliography</vt:lpstr>
      <vt:lpstr>Windows Latex Editors</vt:lpstr>
      <vt:lpstr>Reading Papers</vt:lpstr>
      <vt:lpstr>Reading Papers</vt:lpstr>
      <vt:lpstr>Reading Order</vt:lpstr>
      <vt:lpstr>Reading Order</vt:lpstr>
      <vt:lpstr>Reading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Searches</dc:title>
  <dc:creator>Terence</dc:creator>
  <cp:lastModifiedBy>Terence</cp:lastModifiedBy>
  <cp:revision>1</cp:revision>
  <dcterms:created xsi:type="dcterms:W3CDTF">2013-09-13T16:16:06Z</dcterms:created>
  <dcterms:modified xsi:type="dcterms:W3CDTF">2013-09-13T16:16:46Z</dcterms:modified>
</cp:coreProperties>
</file>