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29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19050" y="1109663"/>
            <a:ext cx="9156700" cy="757237"/>
            <a:chOff x="0" y="0"/>
            <a:chExt cx="5768" cy="477"/>
          </a:xfrm>
        </p:grpSpPr>
        <p:sp>
          <p:nvSpPr>
            <p:cNvPr id="19459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0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1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2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3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4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5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6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7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8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9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0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1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2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3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4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5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6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7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8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9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80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9481" name="Group 25"/>
          <p:cNvGrpSpPr>
            <a:grpSpLocks/>
          </p:cNvGrpSpPr>
          <p:nvPr/>
        </p:nvGrpSpPr>
        <p:grpSpPr bwMode="auto">
          <a:xfrm>
            <a:off x="20638" y="6553200"/>
            <a:ext cx="9169400" cy="138112"/>
            <a:chOff x="0" y="4032"/>
            <a:chExt cx="5776" cy="87"/>
          </a:xfrm>
        </p:grpSpPr>
        <p:sp>
          <p:nvSpPr>
            <p:cNvPr id="19482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83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84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</p:grpSp>
      <p:sp>
        <p:nvSpPr>
          <p:cNvPr id="19485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685800"/>
          </a:xfrm>
        </p:spPr>
        <p:txBody>
          <a:bodyPr anchorCtr="1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486" name="Rectangle 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2667000"/>
            <a:ext cx="6400800" cy="1371600"/>
          </a:xfrm>
        </p:spPr>
        <p:txBody>
          <a:bodyPr anchorCtr="1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487" name="Rectangle 31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19488" name="Rectangle 32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484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19489" name="Rectangle 3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7CE6B9B-90BB-4505-87A0-34BBDCEFACE7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466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667200-F121-4C4A-9A9E-8F8E32931A61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67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685800"/>
            <a:ext cx="21336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685800"/>
            <a:ext cx="6248400" cy="4800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18B4E-462B-46B3-BC4C-1BF1915DD41F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207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AE32B-0841-4ADD-A3E2-4ECDAD0C7EA9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752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1BBE00-C043-4578-BF84-E1B48D4C97C7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543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191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91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3EFC1-C00C-494A-806D-30182C8951E4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442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02F16-B7BB-4844-BD0D-3EF2021886DF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259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9CC207-A54E-4FCF-8B6A-58AFF4A1A309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666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7C2A3-12F5-48F1-8424-62008A350C67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171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11243-0D88-470C-8D2B-581CF727FC11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187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C40C0-1CA2-4ECE-B6ED-20AB7FD37E18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429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0"/>
            <a:ext cx="9156700" cy="757238"/>
            <a:chOff x="0" y="0"/>
            <a:chExt cx="5768" cy="477"/>
          </a:xfrm>
        </p:grpSpPr>
        <p:sp>
          <p:nvSpPr>
            <p:cNvPr id="18435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36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37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38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39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0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1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2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3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4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5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6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7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8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9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50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51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52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53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54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55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56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8457" name="Group 25"/>
          <p:cNvGrpSpPr>
            <a:grpSpLocks/>
          </p:cNvGrpSpPr>
          <p:nvPr/>
        </p:nvGrpSpPr>
        <p:grpSpPr bwMode="auto">
          <a:xfrm>
            <a:off x="0" y="6477000"/>
            <a:ext cx="9169400" cy="138112"/>
            <a:chOff x="0" y="4032"/>
            <a:chExt cx="5776" cy="87"/>
          </a:xfrm>
        </p:grpSpPr>
        <p:sp>
          <p:nvSpPr>
            <p:cNvPr id="18458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59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60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</p:grpSp>
      <p:sp>
        <p:nvSpPr>
          <p:cNvPr id="18461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62" name="Rectangle 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71600"/>
            <a:ext cx="8534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63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1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545472"/>
              </a:solidFill>
              <a:latin typeface="Times New Roman" pitchFamily="18" charset="0"/>
            </a:endParaRPr>
          </a:p>
        </p:txBody>
      </p:sp>
      <p:sp>
        <p:nvSpPr>
          <p:cNvPr id="18464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3563" y="63674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545472"/>
              </a:solidFill>
              <a:latin typeface="Times New Roman" pitchFamily="18" charset="0"/>
            </a:endParaRPr>
          </a:p>
        </p:txBody>
      </p:sp>
      <p:sp>
        <p:nvSpPr>
          <p:cNvPr id="18465" name="Rectangle 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25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8CF1D22-3B59-42E6-A5B1-CEEAFA2D6D46}" type="slidenum">
              <a:rPr lang="en-US">
                <a:solidFill>
                  <a:srgbClr val="545472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54547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070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9000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6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r>
              <a:rPr lang="en-US" sz="2800" dirty="0" smtClean="0"/>
              <a:t>Social Integration of Robots into Groups of Cockroaches to control Self-Organized Choices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534400" cy="3505200"/>
          </a:xfrm>
        </p:spPr>
        <p:txBody>
          <a:bodyPr/>
          <a:lstStyle/>
          <a:p>
            <a:r>
              <a:rPr lang="en-US" dirty="0" smtClean="0"/>
              <a:t>Modeled collective shelter finding in cockroaches</a:t>
            </a:r>
          </a:p>
          <a:p>
            <a:r>
              <a:rPr lang="en-US" dirty="0" smtClean="0"/>
              <a:t>Build “cockroach” robots to interact with/influence the cockroaches</a:t>
            </a:r>
          </a:p>
          <a:p>
            <a:r>
              <a:rPr lang="en-US" dirty="0" smtClean="0"/>
              <a:t>Showed that the model was reasonably accurate</a:t>
            </a:r>
          </a:p>
          <a:p>
            <a:r>
              <a:rPr lang="en-US" dirty="0" smtClean="0"/>
              <a:t>Showed that the robots could influence the collective decision making process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250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114800"/>
          </a:xfrm>
        </p:spPr>
        <p:txBody>
          <a:bodyPr/>
          <a:lstStyle/>
          <a:p>
            <a:r>
              <a:rPr lang="en-US" dirty="0" smtClean="0"/>
              <a:t>Mostly in the figures</a:t>
            </a:r>
          </a:p>
          <a:p>
            <a:r>
              <a:rPr lang="en-US" dirty="0" smtClean="0"/>
              <a:t>Long captions – figures almost stand alone</a:t>
            </a:r>
          </a:p>
          <a:p>
            <a:r>
              <a:rPr lang="en-US" dirty="0" smtClean="0"/>
              <a:t>Column arrangements in bar graphs not ideal(?)</a:t>
            </a:r>
          </a:p>
          <a:p>
            <a:r>
              <a:rPr lang="en-US" dirty="0" smtClean="0"/>
              <a:t>Results text </a:t>
            </a:r>
            <a:r>
              <a:rPr lang="en-US" u="sng" dirty="0" smtClean="0"/>
              <a:t>tells</a:t>
            </a:r>
            <a:r>
              <a:rPr lang="en-US" dirty="0" smtClean="0"/>
              <a:t> the reader the results”</a:t>
            </a:r>
          </a:p>
          <a:p>
            <a:pPr lvl="1"/>
            <a:r>
              <a:rPr lang="en-US" dirty="0" smtClean="0"/>
              <a:t>“The first set of experiments </a:t>
            </a:r>
            <a:r>
              <a:rPr lang="en-US" u="sng" dirty="0" smtClean="0"/>
              <a:t>showed</a:t>
            </a:r>
            <a:r>
              <a:rPr lang="en-US" dirty="0" smtClean="0"/>
              <a:t> … [Fig. X]”</a:t>
            </a:r>
          </a:p>
          <a:p>
            <a:pPr lvl="1"/>
            <a:r>
              <a:rPr lang="en-US" dirty="0" smtClean="0"/>
              <a:t>“… robots </a:t>
            </a:r>
            <a:r>
              <a:rPr lang="en-US" u="sng" dirty="0" smtClean="0"/>
              <a:t>were able to </a:t>
            </a:r>
            <a:r>
              <a:rPr lang="en-US" dirty="0" smtClean="0"/>
              <a:t>induce change … [Fig Y]”</a:t>
            </a:r>
          </a:p>
          <a:p>
            <a:pPr lvl="1"/>
            <a:r>
              <a:rPr lang="en-US" dirty="0" smtClean="0"/>
              <a:t>“In some trials the choice was induced by the robots, and in others … The robots did not act as mere attractant but …”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848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Summary: “These results show …”</a:t>
            </a:r>
          </a:p>
          <a:p>
            <a:r>
              <a:rPr lang="en-US" dirty="0" smtClean="0"/>
              <a:t>Emphasize contribution: “… we introduced …”</a:t>
            </a:r>
          </a:p>
          <a:p>
            <a:r>
              <a:rPr lang="en-US" dirty="0" smtClean="0"/>
              <a:t>Future work: “This work could be extended to …”</a:t>
            </a:r>
          </a:p>
          <a:p>
            <a:r>
              <a:rPr lang="en-US" dirty="0" smtClean="0"/>
              <a:t>Inspiring last words(?): “Animal societies could be one of the first biological systems where autonomous artifacts cooperate with living individuals to solve problems.”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503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Model actions were “stay, move outside, move inside” </a:t>
            </a:r>
          </a:p>
          <a:p>
            <a:pPr marL="0" indent="0">
              <a:buNone/>
            </a:pPr>
            <a:r>
              <a:rPr lang="en-US" dirty="0" smtClean="0"/>
              <a:t>Decision making was based on amount of light and number of other cockroaches</a:t>
            </a:r>
          </a:p>
          <a:p>
            <a:pPr marL="0" indent="0">
              <a:buNone/>
            </a:pPr>
            <a:r>
              <a:rPr lang="en-US" dirty="0" smtClean="0"/>
              <a:t>Robots were approximately cockroach sized and used cockroach pheromones to be accepted.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150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Robot behaviors not presented in detail</a:t>
            </a:r>
          </a:p>
          <a:p>
            <a:r>
              <a:rPr lang="en-US" dirty="0" smtClean="0"/>
              <a:t>Robots seemed to have a disproportional influence </a:t>
            </a:r>
          </a:p>
          <a:p>
            <a:pPr lvl="1"/>
            <a:r>
              <a:rPr lang="en-US" dirty="0" smtClean="0"/>
              <a:t>4 robots/12 cockroaches, but robots significantly swung shelter preference (Fig. 3)</a:t>
            </a:r>
          </a:p>
          <a:p>
            <a:pPr lvl="1"/>
            <a:r>
              <a:rPr lang="en-US" dirty="0" smtClean="0"/>
              <a:t>Pheromones too strong or robot behavior too fixed?</a:t>
            </a:r>
          </a:p>
          <a:p>
            <a:r>
              <a:rPr lang="en-US" dirty="0" smtClean="0"/>
              <a:t>How was “Frequency of </a:t>
            </a:r>
            <a:r>
              <a:rPr lang="en-US" smtClean="0"/>
              <a:t>selection determined”?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494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572000"/>
          </a:xfrm>
        </p:spPr>
        <p:txBody>
          <a:bodyPr/>
          <a:lstStyle/>
          <a:p>
            <a:r>
              <a:rPr lang="en-US" dirty="0"/>
              <a:t>6</a:t>
            </a:r>
            <a:r>
              <a:rPr lang="en-US" dirty="0" smtClean="0"/>
              <a:t> sentences</a:t>
            </a:r>
          </a:p>
          <a:p>
            <a:pPr lvl="1"/>
            <a:r>
              <a:rPr lang="en-US" dirty="0" smtClean="0"/>
              <a:t>Broad topic/impact: “Collective behavior … shown in … from insects to vertebrates”</a:t>
            </a:r>
          </a:p>
          <a:p>
            <a:pPr lvl="1"/>
            <a:r>
              <a:rPr lang="en-US" dirty="0" smtClean="0"/>
              <a:t>Practical impact and narrower topic: “… stimulated engineers to investigate … autonomous </a:t>
            </a:r>
            <a:r>
              <a:rPr lang="en-US" dirty="0" err="1" smtClean="0"/>
              <a:t>multibot</a:t>
            </a:r>
            <a:r>
              <a:rPr lang="en-US" dirty="0" smtClean="0"/>
              <a:t> systems…”</a:t>
            </a:r>
          </a:p>
          <a:p>
            <a:pPr lvl="1"/>
            <a:r>
              <a:rPr lang="en-US" dirty="0" smtClean="0"/>
              <a:t>Results (3): “We show …”  Significance: “Even when in the minority…”</a:t>
            </a:r>
          </a:p>
          <a:p>
            <a:pPr lvl="1"/>
            <a:r>
              <a:rPr lang="en-US" dirty="0" smtClean="0"/>
              <a:t>Importance: “These results demonstrate the possibility of …”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038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534400" cy="685800"/>
          </a:xfrm>
        </p:spPr>
        <p:txBody>
          <a:bodyPr/>
          <a:lstStyle/>
          <a:p>
            <a:r>
              <a:rPr lang="en-US" dirty="0" smtClean="0"/>
              <a:t>Introduction (and Background)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114800"/>
          </a:xfrm>
        </p:spPr>
        <p:txBody>
          <a:bodyPr/>
          <a:lstStyle/>
          <a:p>
            <a:r>
              <a:rPr lang="en-US" sz="2800" dirty="0" smtClean="0"/>
              <a:t>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three paragraphs</a:t>
            </a:r>
          </a:p>
          <a:p>
            <a:r>
              <a:rPr lang="en-US" sz="2800" dirty="0" smtClean="0"/>
              <a:t>Make the topic broad and important</a:t>
            </a:r>
          </a:p>
          <a:p>
            <a:pPr lvl="1"/>
            <a:r>
              <a:rPr lang="en-US" sz="2400" dirty="0" smtClean="0"/>
              <a:t>Define the topic: “Self-organization is…”</a:t>
            </a:r>
          </a:p>
          <a:p>
            <a:pPr lvl="1"/>
            <a:r>
              <a:rPr lang="en-US" sz="2400" dirty="0" smtClean="0"/>
              <a:t>Define broad area: “… occurs in </a:t>
            </a:r>
            <a:r>
              <a:rPr lang="en-US" sz="2400" dirty="0" err="1" smtClean="0"/>
              <a:t>eusocial</a:t>
            </a:r>
            <a:r>
              <a:rPr lang="en-US" sz="2400" dirty="0" smtClean="0"/>
              <a:t> insects, … arthropods, and vertebrates.” w/ lots of citations.</a:t>
            </a:r>
          </a:p>
          <a:p>
            <a:pPr lvl="1"/>
            <a:r>
              <a:rPr lang="en-US" sz="2400" dirty="0" smtClean="0"/>
              <a:t>“… self-organization is used …”</a:t>
            </a:r>
          </a:p>
          <a:p>
            <a:r>
              <a:rPr lang="en-US" sz="2800" dirty="0" smtClean="0"/>
              <a:t>Narrow focus</a:t>
            </a:r>
          </a:p>
          <a:p>
            <a:pPr lvl="1"/>
            <a:r>
              <a:rPr lang="en-US" sz="2400" dirty="0" smtClean="0"/>
              <a:t>“… stimulated engineers to … “</a:t>
            </a:r>
          </a:p>
          <a:p>
            <a:pPr lvl="1"/>
            <a:r>
              <a:rPr lang="en-US" sz="2400" dirty="0" smtClean="0"/>
              <a:t>“… robots …”</a:t>
            </a:r>
          </a:p>
          <a:p>
            <a:r>
              <a:rPr lang="en-US" sz="2800" dirty="0" smtClean="0"/>
              <a:t>Potential: “… they open the possibility …”</a:t>
            </a:r>
          </a:p>
          <a:p>
            <a:r>
              <a:rPr lang="en-US" sz="2800" dirty="0" smtClean="0"/>
              <a:t>What the authors did: “Here we …”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286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Broad and general to narrow and specific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895600" y="3200400"/>
            <a:ext cx="1295400" cy="160020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H="1">
            <a:off x="5029200" y="3200400"/>
            <a:ext cx="1371600" cy="160020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676400" y="2147761"/>
            <a:ext cx="651165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545472"/>
                </a:solidFill>
                <a:latin typeface="Times New Roman" pitchFamily="18" charset="0"/>
              </a:rPr>
              <a:t>Lots of animals engage in self-organization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545472"/>
                </a:solidFill>
                <a:latin typeface="Times New Roman" pitchFamily="18" charset="0"/>
              </a:rPr>
              <a:t>Engineers are interested in self-organization</a:t>
            </a:r>
            <a:endParaRPr lang="en-US" sz="3200" dirty="0">
              <a:solidFill>
                <a:srgbClr val="545472"/>
              </a:solidFill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5639" y="5029200"/>
            <a:ext cx="52533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545472"/>
                </a:solidFill>
                <a:latin typeface="Times New Roman" pitchFamily="18" charset="0"/>
              </a:rPr>
              <a:t>Multi-bot systems and cockroaches</a:t>
            </a:r>
            <a:endParaRPr lang="en-US" sz="3200" dirty="0">
              <a:solidFill>
                <a:srgbClr val="54547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233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dirty="0" smtClean="0"/>
              <a:t>What others have done 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What hasn’t been done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What should be done (“Thus, although X has been shown, Y has not been shown.”)  “Robots … could then be used to [do Y]”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What we did (show Y) “… study that makes the first steps towards [doing Y]”</a:t>
            </a:r>
            <a:endParaRPr lang="en-US" sz="2800" dirty="0"/>
          </a:p>
        </p:txBody>
      </p:sp>
      <p:sp>
        <p:nvSpPr>
          <p:cNvPr id="5" name="Down Arrow 4"/>
          <p:cNvSpPr/>
          <p:nvPr/>
        </p:nvSpPr>
        <p:spPr bwMode="auto">
          <a:xfrm>
            <a:off x="4455886" y="2895600"/>
            <a:ext cx="381000" cy="4572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0">
              <a:solidFill>
                <a:srgbClr val="545472"/>
              </a:solidFill>
              <a:latin typeface="Times New Roman" pitchFamily="18" charset="0"/>
            </a:endParaRPr>
          </a:p>
        </p:txBody>
      </p:sp>
      <p:sp>
        <p:nvSpPr>
          <p:cNvPr id="6" name="Down Arrow 5"/>
          <p:cNvSpPr/>
          <p:nvPr/>
        </p:nvSpPr>
        <p:spPr bwMode="auto">
          <a:xfrm>
            <a:off x="4472215" y="4800600"/>
            <a:ext cx="364671" cy="6096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0">
              <a:solidFill>
                <a:srgbClr val="545472"/>
              </a:solidFill>
              <a:latin typeface="Times New Roman" pitchFamily="18" charset="0"/>
            </a:endParaRPr>
          </a:p>
        </p:txBody>
      </p:sp>
      <p:sp>
        <p:nvSpPr>
          <p:cNvPr id="7" name="Up-Down Arrow 6"/>
          <p:cNvSpPr/>
          <p:nvPr/>
        </p:nvSpPr>
        <p:spPr bwMode="auto">
          <a:xfrm>
            <a:off x="4533900" y="1905000"/>
            <a:ext cx="304800" cy="533400"/>
          </a:xfrm>
          <a:prstGeom prst="up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0">
              <a:solidFill>
                <a:srgbClr val="54547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951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Methods, Results,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Methods: 3</a:t>
            </a:r>
            <a:r>
              <a:rPr lang="en-US" baseline="30000" dirty="0" smtClean="0"/>
              <a:t>rd</a:t>
            </a:r>
            <a:r>
              <a:rPr lang="en-US" dirty="0" smtClean="0"/>
              <a:t> column of page 1 to middle column of page 3.  Figure 1 gives a clear sense of what is happening</a:t>
            </a:r>
          </a:p>
          <a:p>
            <a:r>
              <a:rPr lang="en-US" dirty="0" smtClean="0"/>
              <a:t>Results: middle column of page 3 to near end of 3</a:t>
            </a:r>
            <a:r>
              <a:rPr lang="en-US" baseline="30000" dirty="0" smtClean="0"/>
              <a:t>rd</a:t>
            </a:r>
            <a:r>
              <a:rPr lang="en-US" dirty="0" smtClean="0"/>
              <a:t> column of page 3 (~1 full column plus figures) Mostly in the figures</a:t>
            </a:r>
          </a:p>
          <a:p>
            <a:r>
              <a:rPr lang="en-US" dirty="0" smtClean="0"/>
              <a:t>Conclusion: last paragraph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598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clear overview</a:t>
            </a:r>
          </a:p>
          <a:p>
            <a:r>
              <a:rPr lang="en-US" dirty="0" smtClean="0"/>
              <a:t>Provide replicable 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342661"/>
      </p:ext>
    </p:extLst>
  </p:cSld>
  <p:clrMapOvr>
    <a:masterClrMapping/>
  </p:clrMapOvr>
</p:sld>
</file>

<file path=ppt/theme/theme1.xml><?xml version="1.0" encoding="utf-8"?>
<a:theme xmlns:a="http://schemas.openxmlformats.org/drawingml/2006/main" name="Sumi2">
  <a:themeElements>
    <a:clrScheme name="Sumi2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Sumi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umi2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2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2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2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2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2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549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Sumi2</vt:lpstr>
      <vt:lpstr>Social Integration of Robots into Groups of Cockroaches to control Self-Organized Choices</vt:lpstr>
      <vt:lpstr>Summary</vt:lpstr>
      <vt:lpstr>Concerns</vt:lpstr>
      <vt:lpstr>Abstract</vt:lpstr>
      <vt:lpstr>Introduction (and Background)</vt:lpstr>
      <vt:lpstr>Introduction</vt:lpstr>
      <vt:lpstr>Background</vt:lpstr>
      <vt:lpstr>Methods, Results, Conclusion</vt:lpstr>
      <vt:lpstr>Methods</vt:lpstr>
      <vt:lpstr>Results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Terence</dc:creator>
  <cp:lastModifiedBy>Terence</cp:lastModifiedBy>
  <cp:revision>2</cp:revision>
  <dcterms:created xsi:type="dcterms:W3CDTF">2013-09-13T16:08:19Z</dcterms:created>
  <dcterms:modified xsi:type="dcterms:W3CDTF">2013-09-13T16:09:43Z</dcterms:modified>
</cp:coreProperties>
</file>