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19459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0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1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2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3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4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5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6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7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8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9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0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1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2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3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4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5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6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7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8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9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80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9481" name="Group 25"/>
          <p:cNvGrpSpPr>
            <a:grpSpLocks/>
          </p:cNvGrpSpPr>
          <p:nvPr/>
        </p:nvGrpSpPr>
        <p:grpSpPr bwMode="auto">
          <a:xfrm>
            <a:off x="20638" y="6553200"/>
            <a:ext cx="9169400" cy="138112"/>
            <a:chOff x="0" y="4032"/>
            <a:chExt cx="5776" cy="87"/>
          </a:xfrm>
        </p:grpSpPr>
        <p:sp>
          <p:nvSpPr>
            <p:cNvPr id="19482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83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84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</p:grpSp>
      <p:sp>
        <p:nvSpPr>
          <p:cNvPr id="19485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6858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86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2667000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487" name="Rectangle 31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19488" name="Rectangle 3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19489" name="Rectangle 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7CE6B9B-90BB-4505-87A0-34BBDCEFACE7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097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67200-F121-4C4A-9A9E-8F8E32931A61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0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685800"/>
            <a:ext cx="21336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85800"/>
            <a:ext cx="624840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18B4E-462B-46B3-BC4C-1BF1915DD41F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782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AE32B-0841-4ADD-A3E2-4ECDAD0C7EA9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17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BBE00-C043-4578-BF84-E1B48D4C97C7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60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91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3EFC1-C00C-494A-806D-30182C8951E4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86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02F16-B7BB-4844-BD0D-3EF2021886DF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98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CC207-A54E-4FCF-8B6A-58AFF4A1A309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7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7C2A3-12F5-48F1-8424-62008A350C67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87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11243-0D88-470C-8D2B-581CF727FC11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06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C40C0-1CA2-4ECE-B6ED-20AB7FD37E18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4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18435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36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3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38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39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0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1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2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3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4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5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6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7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8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9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0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2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3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6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8457" name="Group 25"/>
          <p:cNvGrpSpPr>
            <a:grpSpLocks/>
          </p:cNvGrpSpPr>
          <p:nvPr/>
        </p:nvGrpSpPr>
        <p:grpSpPr bwMode="auto">
          <a:xfrm>
            <a:off x="0" y="6477000"/>
            <a:ext cx="9169400" cy="138112"/>
            <a:chOff x="0" y="4032"/>
            <a:chExt cx="5776" cy="87"/>
          </a:xfrm>
        </p:grpSpPr>
        <p:sp>
          <p:nvSpPr>
            <p:cNvPr id="1845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6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</p:grpSp>
      <p:sp>
        <p:nvSpPr>
          <p:cNvPr id="18461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62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534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63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45472"/>
              </a:solidFill>
              <a:latin typeface="Times New Roman" pitchFamily="18" charset="0"/>
            </a:endParaRPr>
          </a:p>
        </p:txBody>
      </p:sp>
      <p:sp>
        <p:nvSpPr>
          <p:cNvPr id="18464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45472"/>
              </a:solidFill>
              <a:latin typeface="Times New Roman" pitchFamily="18" charset="0"/>
            </a:endParaRPr>
          </a:p>
        </p:txBody>
      </p:sp>
      <p:sp>
        <p:nvSpPr>
          <p:cNvPr id="18465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CF1D22-3B59-42E6-A5B1-CEEAFA2D6D46}" type="slidenum">
              <a:rPr lang="en-US">
                <a:solidFill>
                  <a:srgbClr val="545472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54547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4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9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idaho.edu/cog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685800"/>
          </a:xfrm>
        </p:spPr>
        <p:txBody>
          <a:bodyPr/>
          <a:lstStyle/>
          <a:p>
            <a:r>
              <a:rPr lang="en-US" dirty="0" smtClean="0"/>
              <a:t>CS507 Fundamentals of Research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352800"/>
            <a:ext cx="6400800" cy="1371600"/>
          </a:xfrm>
        </p:spPr>
        <p:txBody>
          <a:bodyPr/>
          <a:lstStyle/>
          <a:p>
            <a:r>
              <a:rPr lang="en-US" dirty="0"/>
              <a:t>Fall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82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School -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requirements (on the web)</a:t>
            </a:r>
          </a:p>
          <a:p>
            <a:r>
              <a:rPr lang="en-US" dirty="0" smtClean="0"/>
              <a:t>Thesis</a:t>
            </a:r>
          </a:p>
          <a:p>
            <a:pPr lvl="1"/>
            <a:r>
              <a:rPr lang="en-US" dirty="0" smtClean="0"/>
              <a:t>1 or more research papers (or equivalent)</a:t>
            </a:r>
          </a:p>
          <a:p>
            <a:pPr lvl="1"/>
            <a:r>
              <a:rPr lang="en-US" dirty="0" smtClean="0"/>
              <a:t>50+ pages</a:t>
            </a:r>
          </a:p>
          <a:p>
            <a:r>
              <a:rPr lang="en-US" dirty="0" smtClean="0"/>
              <a:t>Dissertation</a:t>
            </a:r>
          </a:p>
          <a:p>
            <a:pPr lvl="1"/>
            <a:r>
              <a:rPr lang="en-US" dirty="0" smtClean="0"/>
              <a:t>3 or more research papers</a:t>
            </a:r>
          </a:p>
          <a:p>
            <a:pPr lvl="1"/>
            <a:r>
              <a:rPr lang="en-US" dirty="0" smtClean="0"/>
              <a:t>100+ pages</a:t>
            </a:r>
          </a:p>
          <a:p>
            <a:pPr lvl="1" algn="ctr">
              <a:buNone/>
            </a:pPr>
            <a:r>
              <a:rPr lang="en-US" dirty="0" smtClean="0"/>
              <a:t>Subject to Major Professor’s requirements!!!!</a:t>
            </a:r>
          </a:p>
        </p:txBody>
      </p:sp>
    </p:spTree>
    <p:extLst>
      <p:ext uri="{BB962C8B-B14F-4D97-AF65-F5344CB8AC3E}">
        <p14:creationId xmlns:p14="http://schemas.microsoft.com/office/powerpoint/2010/main" val="247378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772400" cy="685800"/>
          </a:xfrm>
        </p:spPr>
        <p:txBody>
          <a:bodyPr/>
          <a:lstStyle/>
          <a:p>
            <a:r>
              <a:rPr lang="en-US" dirty="0" smtClean="0"/>
              <a:t>Graduate School – Thesis/Dissertation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534400" cy="4114800"/>
          </a:xfrm>
        </p:spPr>
        <p:txBody>
          <a:bodyPr/>
          <a:lstStyle/>
          <a:p>
            <a:r>
              <a:rPr lang="en-US" dirty="0" smtClean="0"/>
              <a:t>Format as required by Graduate School</a:t>
            </a:r>
          </a:p>
          <a:p>
            <a:pPr lvl="1"/>
            <a:r>
              <a:rPr lang="en-US" dirty="0" smtClean="0"/>
              <a:t>Submit a draft before the final version</a:t>
            </a:r>
          </a:p>
          <a:p>
            <a:r>
              <a:rPr lang="en-US" dirty="0" smtClean="0"/>
              <a:t>Two Styles (Major Professor’s choice):</a:t>
            </a:r>
          </a:p>
          <a:p>
            <a:pPr lvl="1"/>
            <a:r>
              <a:rPr lang="en-US" dirty="0" smtClean="0"/>
              <a:t>A collection of published papers, plus  introduction, background, conclusions chapters</a:t>
            </a:r>
          </a:p>
          <a:p>
            <a:pPr lvl="1"/>
            <a:r>
              <a:rPr lang="en-US" dirty="0" smtClean="0"/>
              <a:t>A separate </a:t>
            </a:r>
            <a:r>
              <a:rPr lang="en-US" dirty="0"/>
              <a:t>d</a:t>
            </a:r>
            <a:r>
              <a:rPr lang="en-US" dirty="0" smtClean="0"/>
              <a:t>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1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Subject to your Major Professor!</a:t>
            </a:r>
          </a:p>
          <a:p>
            <a:r>
              <a:rPr lang="en-US" sz="2800" dirty="0" smtClean="0"/>
              <a:t>Journals and conferences have (fairly) clearly defined styles guidelines</a:t>
            </a:r>
          </a:p>
          <a:p>
            <a:r>
              <a:rPr lang="en-US" sz="2800" dirty="0" smtClean="0"/>
              <a:t>Submit the paper – usually electronically</a:t>
            </a:r>
          </a:p>
          <a:p>
            <a:r>
              <a:rPr lang="en-US" sz="2800" dirty="0" smtClean="0"/>
              <a:t>Editor assigns 2-3 reviewers</a:t>
            </a:r>
          </a:p>
          <a:p>
            <a:pPr lvl="1"/>
            <a:r>
              <a:rPr lang="en-US" sz="2400" dirty="0" smtClean="0"/>
              <a:t>Wait</a:t>
            </a:r>
          </a:p>
          <a:p>
            <a:r>
              <a:rPr lang="en-US" sz="2800" dirty="0" smtClean="0"/>
              <a:t>Based on reviews editor decides: accept, reject, revise</a:t>
            </a:r>
          </a:p>
          <a:p>
            <a:r>
              <a:rPr lang="en-US" sz="2800" dirty="0" smtClean="0"/>
              <a:t>You get to see the reviews</a:t>
            </a:r>
          </a:p>
          <a:p>
            <a:r>
              <a:rPr lang="en-US" sz="2800" dirty="0" smtClean="0"/>
              <a:t>Plan to resubmit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72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Methods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Conclusion/discussion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19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Course -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114800"/>
          </a:xfrm>
        </p:spPr>
        <p:txBody>
          <a:bodyPr/>
          <a:lstStyle/>
          <a:p>
            <a:r>
              <a:rPr lang="en-US" sz="2400" dirty="0" smtClean="0"/>
              <a:t>Graduate School</a:t>
            </a:r>
          </a:p>
          <a:p>
            <a:r>
              <a:rPr lang="en-US" sz="2400" dirty="0" smtClean="0"/>
              <a:t>How </a:t>
            </a:r>
            <a:r>
              <a:rPr lang="en-US" sz="2400" dirty="0"/>
              <a:t>to read a </a:t>
            </a:r>
            <a:r>
              <a:rPr lang="en-US" sz="2400" dirty="0" smtClean="0"/>
              <a:t>research paper</a:t>
            </a:r>
          </a:p>
          <a:p>
            <a:r>
              <a:rPr lang="en-US" sz="2400" dirty="0" smtClean="0"/>
              <a:t>Planning </a:t>
            </a:r>
            <a:r>
              <a:rPr lang="en-US" sz="2400" dirty="0"/>
              <a:t>and conducting research</a:t>
            </a:r>
          </a:p>
          <a:p>
            <a:r>
              <a:rPr lang="en-US" sz="2400" dirty="0" smtClean="0"/>
              <a:t>Writing </a:t>
            </a:r>
            <a:r>
              <a:rPr lang="en-US" sz="2400" dirty="0"/>
              <a:t>successful research papers</a:t>
            </a:r>
          </a:p>
          <a:p>
            <a:r>
              <a:rPr lang="en-US" sz="2400" dirty="0"/>
              <a:t>The review process</a:t>
            </a:r>
          </a:p>
          <a:p>
            <a:r>
              <a:rPr lang="en-US" sz="2400" dirty="0"/>
              <a:t>How to write a thesis or dissertation</a:t>
            </a:r>
          </a:p>
          <a:p>
            <a:r>
              <a:rPr lang="en-US" sz="2400" dirty="0"/>
              <a:t>Basic </a:t>
            </a:r>
            <a:r>
              <a:rPr lang="en-US" sz="2400" dirty="0" err="1"/>
              <a:t>grantsmanship</a:t>
            </a:r>
            <a:endParaRPr lang="en-US" sz="2400" dirty="0"/>
          </a:p>
          <a:p>
            <a:r>
              <a:rPr lang="en-US" sz="2400" dirty="0"/>
              <a:t>Latex and </a:t>
            </a:r>
            <a:r>
              <a:rPr lang="en-US" sz="2400" dirty="0" err="1"/>
              <a:t>gnuplot</a:t>
            </a:r>
            <a:endParaRPr lang="en-US" sz="2400" dirty="0"/>
          </a:p>
          <a:p>
            <a:r>
              <a:rPr lang="en-US" sz="2400" dirty="0"/>
              <a:t>Presenting research</a:t>
            </a:r>
          </a:p>
          <a:p>
            <a:r>
              <a:rPr lang="en-US" sz="2400" dirty="0"/>
              <a:t>Maintaining an on-line </a:t>
            </a:r>
            <a:r>
              <a:rPr lang="en-US" sz="2400" dirty="0" smtClean="0"/>
              <a:t>presence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295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Course -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papers</a:t>
            </a:r>
          </a:p>
          <a:p>
            <a:r>
              <a:rPr lang="en-US" dirty="0" smtClean="0"/>
              <a:t>Writing paper reviews</a:t>
            </a:r>
          </a:p>
          <a:p>
            <a:r>
              <a:rPr lang="en-US" dirty="0" smtClean="0"/>
              <a:t>Writing abstracts, introductions, backgrounds, methods, etc. (including for your thesis or dissertation)</a:t>
            </a:r>
          </a:p>
          <a:p>
            <a:r>
              <a:rPr lang="en-US" dirty="0" smtClean="0"/>
              <a:t>Paper presentations</a:t>
            </a:r>
          </a:p>
          <a:p>
            <a:r>
              <a:rPr lang="en-US" dirty="0" smtClean="0"/>
              <a:t>Research 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3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Writing (and research) will be a big part of your </a:t>
            </a:r>
            <a:r>
              <a:rPr lang="en-US" dirty="0"/>
              <a:t>professional life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Most people in your field will know you from your </a:t>
            </a:r>
            <a:r>
              <a:rPr lang="en-US" dirty="0" smtClean="0"/>
              <a:t>writing (and presentations)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Papers </a:t>
            </a:r>
            <a:r>
              <a:rPr lang="en-US" dirty="0"/>
              <a:t>are one of your ‘products</a:t>
            </a:r>
            <a:r>
              <a:rPr lang="en-US" dirty="0" smtClean="0"/>
              <a:t>’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Research papers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White papers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Internal reports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Product ideas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Grants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Good ideas can be lost if poorly presented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Unclear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Presented to the wrong audience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Presented with the wrong context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61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Research and Writing can be easier/faster/more effective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Know what you are doing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Clear Goals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smtClean="0"/>
              <a:t>Effective Methods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Follow a regular roadmap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Outline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Hypotheses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Practice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35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Masters vs. Ph.D.</a:t>
            </a:r>
          </a:p>
          <a:p>
            <a:pPr lvl="1"/>
            <a:r>
              <a:rPr lang="en-US" dirty="0" smtClean="0"/>
              <a:t>Masters – ability to perform directed work 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ritical thinking skills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esearch skills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riting and presentation skills</a:t>
            </a:r>
          </a:p>
          <a:p>
            <a:pPr lvl="2"/>
            <a:r>
              <a:rPr lang="en-US" dirty="0" smtClean="0"/>
              <a:t>Problem solving</a:t>
            </a:r>
          </a:p>
          <a:p>
            <a:pPr lvl="1"/>
            <a:r>
              <a:rPr lang="en-US" dirty="0" smtClean="0"/>
              <a:t>Ph.D. – ability to perform independent research</a:t>
            </a:r>
          </a:p>
          <a:p>
            <a:pPr lvl="2"/>
            <a:r>
              <a:rPr lang="en-US" dirty="0" smtClean="0"/>
              <a:t>All of the above plus </a:t>
            </a:r>
          </a:p>
          <a:p>
            <a:pPr lvl="2"/>
            <a:r>
              <a:rPr lang="en-US" dirty="0" smtClean="0"/>
              <a:t>Writing grants</a:t>
            </a:r>
          </a:p>
          <a:p>
            <a:pPr lvl="2"/>
            <a:r>
              <a:rPr lang="en-US" dirty="0" smtClean="0"/>
              <a:t>Running a research programs</a:t>
            </a:r>
            <a:endParaRPr lang="en-US" dirty="0"/>
          </a:p>
          <a:p>
            <a:pPr lvl="2"/>
            <a:r>
              <a:rPr lang="en-US" dirty="0" smtClean="0"/>
              <a:t>Teaching classes</a:t>
            </a:r>
          </a:p>
        </p:txBody>
      </p:sp>
    </p:spTree>
    <p:extLst>
      <p:ext uri="{BB962C8B-B14F-4D97-AF65-F5344CB8AC3E}">
        <p14:creationId xmlns:p14="http://schemas.microsoft.com/office/powerpoint/2010/main" val="71746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www.uidaho.edu/cogs</a:t>
            </a:r>
            <a:endParaRPr lang="en-US" dirty="0" smtClean="0"/>
          </a:p>
          <a:p>
            <a:r>
              <a:rPr lang="en-US" dirty="0" smtClean="0"/>
              <a:t>Forms</a:t>
            </a:r>
          </a:p>
          <a:p>
            <a:r>
              <a:rPr lang="en-US" dirty="0" smtClean="0"/>
              <a:t>How to guides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31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School –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advisor </a:t>
            </a:r>
          </a:p>
          <a:p>
            <a:pPr lvl="1"/>
            <a:r>
              <a:rPr lang="en-US" dirty="0" smtClean="0"/>
              <a:t>Interesting topic (learn faculty’s research</a:t>
            </a:r>
            <a:r>
              <a:rPr lang="en-US" smtClean="0"/>
              <a:t>, take/attend </a:t>
            </a:r>
            <a:r>
              <a:rPr lang="en-US" dirty="0" smtClean="0"/>
              <a:t>CS501)</a:t>
            </a:r>
          </a:p>
          <a:p>
            <a:pPr lvl="1"/>
            <a:r>
              <a:rPr lang="en-US" dirty="0" smtClean="0"/>
              <a:t>Funding</a:t>
            </a:r>
          </a:p>
          <a:p>
            <a:r>
              <a:rPr lang="en-US" dirty="0" smtClean="0"/>
              <a:t>Committee</a:t>
            </a:r>
          </a:p>
          <a:p>
            <a:r>
              <a:rPr lang="en-US" dirty="0" smtClean="0"/>
              <a:t>Study Plan</a:t>
            </a:r>
          </a:p>
          <a:p>
            <a:r>
              <a:rPr lang="en-US" dirty="0" smtClean="0"/>
              <a:t>Proposal Defense (Ph.D.)</a:t>
            </a:r>
          </a:p>
          <a:p>
            <a:r>
              <a:rPr lang="en-US" dirty="0" smtClean="0"/>
              <a:t>Final Defense</a:t>
            </a:r>
          </a:p>
          <a:p>
            <a:r>
              <a:rPr lang="en-US" dirty="0" smtClean="0"/>
              <a:t>Final Thesis/Dissertation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9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i2">
  <a:themeElements>
    <a:clrScheme name="Sumi2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mi2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399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Sumi2</vt:lpstr>
      <vt:lpstr>CS507 Fundamentals of Research</vt:lpstr>
      <vt:lpstr>About the Course - Topics</vt:lpstr>
      <vt:lpstr>About the Course - Work</vt:lpstr>
      <vt:lpstr>Why?</vt:lpstr>
      <vt:lpstr>Why?</vt:lpstr>
      <vt:lpstr>Why?</vt:lpstr>
      <vt:lpstr>Graduate School</vt:lpstr>
      <vt:lpstr>Graduate School</vt:lpstr>
      <vt:lpstr>Graduate School – To Do</vt:lpstr>
      <vt:lpstr>Graduate School - Work</vt:lpstr>
      <vt:lpstr>Graduate School – Thesis/Dissertation</vt:lpstr>
      <vt:lpstr>Publication Process</vt:lpstr>
      <vt:lpstr>Parts of a Paper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CS507 Fundamentals of Research</dc:title>
  <dc:creator>Terence</dc:creator>
  <cp:lastModifiedBy>Terence</cp:lastModifiedBy>
  <cp:revision>1</cp:revision>
  <dcterms:created xsi:type="dcterms:W3CDTF">2013-09-03T21:59:14Z</dcterms:created>
  <dcterms:modified xsi:type="dcterms:W3CDTF">2013-09-03T21:59:55Z</dcterms:modified>
</cp:coreProperties>
</file>