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53"/>
  </p:notesMasterIdLst>
  <p:handoutMasterIdLst>
    <p:handoutMasterId r:id="rId54"/>
  </p:handoutMasterIdLst>
  <p:sldIdLst>
    <p:sldId id="256" r:id="rId2"/>
    <p:sldId id="306"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82" r:id="rId17"/>
    <p:sldId id="383" r:id="rId18"/>
    <p:sldId id="384" r:id="rId19"/>
    <p:sldId id="385" r:id="rId20"/>
    <p:sldId id="378" r:id="rId21"/>
    <p:sldId id="357" r:id="rId22"/>
    <p:sldId id="358" r:id="rId23"/>
    <p:sldId id="359" r:id="rId24"/>
    <p:sldId id="360" r:id="rId25"/>
    <p:sldId id="361" r:id="rId26"/>
    <p:sldId id="362" r:id="rId27"/>
    <p:sldId id="363" r:id="rId28"/>
    <p:sldId id="364" r:id="rId29"/>
    <p:sldId id="365" r:id="rId30"/>
    <p:sldId id="366" r:id="rId31"/>
    <p:sldId id="367" r:id="rId32"/>
    <p:sldId id="368" r:id="rId33"/>
    <p:sldId id="369" r:id="rId34"/>
    <p:sldId id="370" r:id="rId35"/>
    <p:sldId id="371" r:id="rId36"/>
    <p:sldId id="379" r:id="rId37"/>
    <p:sldId id="372" r:id="rId38"/>
    <p:sldId id="373" r:id="rId39"/>
    <p:sldId id="312" r:id="rId40"/>
    <p:sldId id="322" r:id="rId41"/>
    <p:sldId id="313" r:id="rId42"/>
    <p:sldId id="314" r:id="rId43"/>
    <p:sldId id="315" r:id="rId44"/>
    <p:sldId id="317" r:id="rId45"/>
    <p:sldId id="386" r:id="rId46"/>
    <p:sldId id="380" r:id="rId47"/>
    <p:sldId id="375" r:id="rId48"/>
    <p:sldId id="374" r:id="rId49"/>
    <p:sldId id="381" r:id="rId50"/>
    <p:sldId id="376" r:id="rId51"/>
    <p:sldId id="377" r:id="rId52"/>
  </p:sldIdLst>
  <p:sldSz cx="9144000" cy="6858000" type="screen4x3"/>
  <p:notesSz cx="6831013" cy="9117013"/>
  <p:defaultTextStyle>
    <a:defPPr>
      <a:defRPr lang="en-US"/>
    </a:defPPr>
    <a:lvl1pPr algn="l" rtl="0" eaLnBrk="0" fontAlgn="base" hangingPunct="0">
      <a:spcBef>
        <a:spcPct val="0"/>
      </a:spcBef>
      <a:spcAft>
        <a:spcPct val="0"/>
      </a:spcAft>
      <a:defRPr sz="2400" i="1" kern="1200">
        <a:solidFill>
          <a:schemeClr val="tx1"/>
        </a:solidFill>
        <a:latin typeface="Times New Roman" pitchFamily="-108" charset="0"/>
        <a:ea typeface="+mn-ea"/>
        <a:cs typeface="+mn-cs"/>
      </a:defRPr>
    </a:lvl1pPr>
    <a:lvl2pPr marL="457200" algn="l" rtl="0" eaLnBrk="0" fontAlgn="base" hangingPunct="0">
      <a:spcBef>
        <a:spcPct val="0"/>
      </a:spcBef>
      <a:spcAft>
        <a:spcPct val="0"/>
      </a:spcAft>
      <a:defRPr sz="2400" i="1" kern="1200">
        <a:solidFill>
          <a:schemeClr val="tx1"/>
        </a:solidFill>
        <a:latin typeface="Times New Roman" pitchFamily="-108" charset="0"/>
        <a:ea typeface="+mn-ea"/>
        <a:cs typeface="+mn-cs"/>
      </a:defRPr>
    </a:lvl2pPr>
    <a:lvl3pPr marL="914400" algn="l" rtl="0" eaLnBrk="0" fontAlgn="base" hangingPunct="0">
      <a:spcBef>
        <a:spcPct val="0"/>
      </a:spcBef>
      <a:spcAft>
        <a:spcPct val="0"/>
      </a:spcAft>
      <a:defRPr sz="2400" i="1" kern="1200">
        <a:solidFill>
          <a:schemeClr val="tx1"/>
        </a:solidFill>
        <a:latin typeface="Times New Roman" pitchFamily="-108" charset="0"/>
        <a:ea typeface="+mn-ea"/>
        <a:cs typeface="+mn-cs"/>
      </a:defRPr>
    </a:lvl3pPr>
    <a:lvl4pPr marL="1371600" algn="l" rtl="0" eaLnBrk="0" fontAlgn="base" hangingPunct="0">
      <a:spcBef>
        <a:spcPct val="0"/>
      </a:spcBef>
      <a:spcAft>
        <a:spcPct val="0"/>
      </a:spcAft>
      <a:defRPr sz="2400" i="1" kern="1200">
        <a:solidFill>
          <a:schemeClr val="tx1"/>
        </a:solidFill>
        <a:latin typeface="Times New Roman" pitchFamily="-108" charset="0"/>
        <a:ea typeface="+mn-ea"/>
        <a:cs typeface="+mn-cs"/>
      </a:defRPr>
    </a:lvl4pPr>
    <a:lvl5pPr marL="1828800" algn="l" rtl="0" eaLnBrk="0" fontAlgn="base" hangingPunct="0">
      <a:spcBef>
        <a:spcPct val="0"/>
      </a:spcBef>
      <a:spcAft>
        <a:spcPct val="0"/>
      </a:spcAft>
      <a:defRPr sz="2400" i="1" kern="1200">
        <a:solidFill>
          <a:schemeClr val="tx1"/>
        </a:solidFill>
        <a:latin typeface="Times New Roman" pitchFamily="-108" charset="0"/>
        <a:ea typeface="+mn-ea"/>
        <a:cs typeface="+mn-cs"/>
      </a:defRPr>
    </a:lvl5pPr>
    <a:lvl6pPr marL="2286000" algn="l" defTabSz="457200" rtl="0" eaLnBrk="1" latinLnBrk="0" hangingPunct="1">
      <a:defRPr sz="2400" i="1" kern="1200">
        <a:solidFill>
          <a:schemeClr val="tx1"/>
        </a:solidFill>
        <a:latin typeface="Times New Roman" pitchFamily="-108" charset="0"/>
        <a:ea typeface="+mn-ea"/>
        <a:cs typeface="+mn-cs"/>
      </a:defRPr>
    </a:lvl6pPr>
    <a:lvl7pPr marL="2743200" algn="l" defTabSz="457200" rtl="0" eaLnBrk="1" latinLnBrk="0" hangingPunct="1">
      <a:defRPr sz="2400" i="1" kern="1200">
        <a:solidFill>
          <a:schemeClr val="tx1"/>
        </a:solidFill>
        <a:latin typeface="Times New Roman" pitchFamily="-108" charset="0"/>
        <a:ea typeface="+mn-ea"/>
        <a:cs typeface="+mn-cs"/>
      </a:defRPr>
    </a:lvl7pPr>
    <a:lvl8pPr marL="3200400" algn="l" defTabSz="457200" rtl="0" eaLnBrk="1" latinLnBrk="0" hangingPunct="1">
      <a:defRPr sz="2400" i="1" kern="1200">
        <a:solidFill>
          <a:schemeClr val="tx1"/>
        </a:solidFill>
        <a:latin typeface="Times New Roman" pitchFamily="-108" charset="0"/>
        <a:ea typeface="+mn-ea"/>
        <a:cs typeface="+mn-cs"/>
      </a:defRPr>
    </a:lvl8pPr>
    <a:lvl9pPr marL="3657600" algn="l" defTabSz="457200" rtl="0" eaLnBrk="1" latinLnBrk="0" hangingPunct="1">
      <a:defRPr sz="2400" i="1" kern="1200">
        <a:solidFill>
          <a:schemeClr val="tx1"/>
        </a:solidFill>
        <a:latin typeface="Times New Roman" pitchFamily="-10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54345" autoAdjust="0"/>
  </p:normalViewPr>
  <p:slideViewPr>
    <p:cSldViewPr>
      <p:cViewPr varScale="1">
        <p:scale>
          <a:sx n="87" d="100"/>
          <a:sy n="87"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70"/>
    </p:cViewPr>
  </p:sorterViewPr>
  <p:notesViewPr>
    <p:cSldViewPr>
      <p:cViewPr varScale="1">
        <p:scale>
          <a:sx n="55" d="100"/>
          <a:sy n="55" d="100"/>
        </p:scale>
        <p:origin x="-1752" y="-84"/>
      </p:cViewPr>
      <p:guideLst>
        <p:guide orient="horz" pos="2872"/>
        <p:guide pos="215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194563" name="Rectangle 3"/>
          <p:cNvSpPr>
            <a:spLocks noGrp="1" noChangeArrowheads="1"/>
          </p:cNvSpPr>
          <p:nvPr>
            <p:ph type="dt" sz="quarter"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194564" name="Rectangle 4"/>
          <p:cNvSpPr>
            <a:spLocks noGrp="1" noChangeArrowheads="1"/>
          </p:cNvSpPr>
          <p:nvPr>
            <p:ph type="ftr" sz="quarter" idx="2"/>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194565" name="Rectangle 5"/>
          <p:cNvSpPr>
            <a:spLocks noGrp="1" noChangeArrowheads="1"/>
          </p:cNvSpPr>
          <p:nvPr>
            <p:ph type="sldNum" sz="quarter" idx="3"/>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C5059A4D-B691-6D49-BF6F-74711D9E3BDC}" type="slidenum">
              <a:rPr lang="en-US"/>
              <a:pPr/>
              <a:t>‹#›</a:t>
            </a:fld>
            <a:endParaRPr lang="en-US"/>
          </a:p>
        </p:txBody>
      </p:sp>
    </p:spTree>
    <p:extLst>
      <p:ext uri="{BB962C8B-B14F-4D97-AF65-F5344CB8AC3E}">
        <p14:creationId xmlns:p14="http://schemas.microsoft.com/office/powerpoint/2010/main" val="4260504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i="0"/>
            </a:lvl1pPr>
          </a:lstStyle>
          <a:p>
            <a:endParaRPr lang="en-US"/>
          </a:p>
        </p:txBody>
      </p:sp>
      <p:sp>
        <p:nvSpPr>
          <p:cNvPr id="5123" name="Rectangle 3"/>
          <p:cNvSpPr>
            <a:spLocks noGrp="1" noChangeArrowheads="1"/>
          </p:cNvSpPr>
          <p:nvPr>
            <p:ph type="dt"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i="0"/>
            </a:lvl1pPr>
          </a:lstStyle>
          <a:p>
            <a:endParaRPr lang="en-US"/>
          </a:p>
        </p:txBody>
      </p:sp>
      <p:sp>
        <p:nvSpPr>
          <p:cNvPr id="5124" name="Rectangle 4"/>
          <p:cNvSpPr>
            <a:spLocks noGrp="1" noRot="1" noChangeAspect="1" noChangeArrowheads="1" noTextEdit="1"/>
          </p:cNvSpPr>
          <p:nvPr>
            <p:ph type="sldImg" idx="2"/>
          </p:nvPr>
        </p:nvSpPr>
        <p:spPr bwMode="auto">
          <a:xfrm>
            <a:off x="1136650" y="684213"/>
            <a:ext cx="4557713" cy="3417887"/>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1225" y="4330700"/>
            <a:ext cx="5008563" cy="4102100"/>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i="0"/>
            </a:lvl1pPr>
          </a:lstStyle>
          <a:p>
            <a:endParaRPr lang="en-US"/>
          </a:p>
        </p:txBody>
      </p:sp>
      <p:sp>
        <p:nvSpPr>
          <p:cNvPr id="5127" name="Rectangle 7"/>
          <p:cNvSpPr>
            <a:spLocks noGrp="1" noChangeArrowheads="1"/>
          </p:cNvSpPr>
          <p:nvPr>
            <p:ph type="sldNum" sz="quarter" idx="5"/>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i="0"/>
            </a:lvl1pPr>
          </a:lstStyle>
          <a:p>
            <a:fld id="{E773E859-3457-CD46-BE83-12137CED9933}" type="slidenum">
              <a:rPr lang="en-US"/>
              <a:pPr/>
              <a:t>‹#›</a:t>
            </a:fld>
            <a:endParaRPr lang="en-US"/>
          </a:p>
        </p:txBody>
      </p:sp>
    </p:spTree>
    <p:extLst>
      <p:ext uri="{BB962C8B-B14F-4D97-AF65-F5344CB8AC3E}">
        <p14:creationId xmlns:p14="http://schemas.microsoft.com/office/powerpoint/2010/main" val="10196093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E7F29-FBDA-1A4F-A41F-96E774CEA06B}" type="slidenum">
              <a:rPr lang="en-US"/>
              <a:pPr/>
              <a:t>1</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BABADD-46A2-4847-B6F2-C53CB056B520}" type="slidenum">
              <a:rPr lang="en-US"/>
              <a:pPr/>
              <a:t>2</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D0ED1F-EBF3-144F-9D49-0FB3AB0210F6}" type="slidenum">
              <a:rPr lang="en-US"/>
              <a:pPr/>
              <a:t>20</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08" charset="0"/>
                <a:ea typeface="+mn-ea"/>
                <a:cs typeface="+mn-cs"/>
              </a:rPr>
              <a:t>A virtual machine (VM) is an operating system OS or application environment that is installed on (top of) software, which imitates dedicated hardware. The end user has the same experience on a virtual machine as they would have on dedicated hardware.</a:t>
            </a:r>
          </a:p>
          <a:p>
            <a:r>
              <a:rPr lang="en-US" sz="1200" kern="1200" dirty="0" smtClean="0">
                <a:solidFill>
                  <a:schemeClr val="tx1"/>
                </a:solidFill>
                <a:effectLst/>
                <a:latin typeface="Times New Roman" pitchFamily="-108" charset="0"/>
                <a:ea typeface="+mn-ea"/>
                <a:cs typeface="+mn-cs"/>
              </a:rPr>
              <a:t> </a:t>
            </a:r>
          </a:p>
          <a:p>
            <a:r>
              <a:rPr lang="en-US" sz="1200" kern="1200" dirty="0" smtClean="0">
                <a:solidFill>
                  <a:schemeClr val="tx1"/>
                </a:solidFill>
                <a:effectLst/>
                <a:latin typeface="Times New Roman" pitchFamily="-108" charset="0"/>
                <a:ea typeface="+mn-ea"/>
                <a:cs typeface="+mn-cs"/>
              </a:rPr>
              <a:t>Specialized software called a hypervisor emulates the PC client or server's CPU, memory, hard disk, network and other hardware resources completely, enabling virtual machines to share the resources. The hypervisor can emulate multiple virtual hardware platforms that are isolated from each other, allowing virtual machines to run Linux and Windows server operating systems on the same underlying physical host. Virtualization saves costs by reducing the need for physical hardware systems. Virtual machines more efficiently use hardware, which lowers the quantities of hardware and associated maintenance costs, and reduces power and cooling demand. They also ease management because virtual hardware does not fail. Administrators can take advantage of virtual environments to simplify backups, disaster recovery, new deployments and basic system administration tasks.</a:t>
            </a:r>
          </a:p>
          <a:p>
            <a:r>
              <a:rPr lang="en-US" sz="1200" kern="1200" dirty="0" smtClean="0">
                <a:solidFill>
                  <a:schemeClr val="tx1"/>
                </a:solidFill>
                <a:effectLst/>
                <a:latin typeface="Times New Roman" pitchFamily="-108" charset="0"/>
                <a:ea typeface="+mn-ea"/>
                <a:cs typeface="+mn-cs"/>
              </a:rPr>
              <a:t> </a:t>
            </a:r>
          </a:p>
          <a:p>
            <a:r>
              <a:rPr lang="en-US" sz="1200" kern="1200" dirty="0" smtClean="0">
                <a:solidFill>
                  <a:schemeClr val="tx1"/>
                </a:solidFill>
                <a:effectLst/>
                <a:latin typeface="Times New Roman" pitchFamily="-108" charset="0"/>
                <a:ea typeface="+mn-ea"/>
                <a:cs typeface="+mn-cs"/>
              </a:rPr>
              <a:t>Virtual machines do not require specialized hypervisor-specific hardware. Virtualization does however require more bandwidth, storage and processing capacity than a traditional server or desktop if the physical hardware is going to host multiple running virtual machines. VMs can easily move, be copied and reassigned between host servers to optimize hardware resource utilization. Because VMs on a physical host can consume unequal resource quantities (one may hog the available physical storage while another stores little), IT professionals must balance VMs with available resources.</a:t>
            </a:r>
          </a:p>
          <a:p>
            <a:r>
              <a:rPr lang="en-US" sz="1200" kern="1200" dirty="0" smtClean="0">
                <a:solidFill>
                  <a:schemeClr val="tx1"/>
                </a:solidFill>
                <a:effectLst/>
                <a:latin typeface="Times New Roman" pitchFamily="-108" charset="0"/>
                <a:ea typeface="+mn-ea"/>
                <a:cs typeface="+mn-cs"/>
              </a:rPr>
              <a:t> </a:t>
            </a:r>
          </a:p>
          <a:p>
            <a:r>
              <a:rPr lang="en-US" sz="1200" kern="1200" dirty="0" smtClean="0">
                <a:solidFill>
                  <a:schemeClr val="tx1"/>
                </a:solidFill>
                <a:effectLst/>
                <a:latin typeface="Times New Roman" pitchFamily="-108" charset="0"/>
                <a:ea typeface="+mn-ea"/>
                <a:cs typeface="+mn-cs"/>
              </a:rPr>
              <a:t>Cloud computing layers additional technologies such as self-service provisioning and chargeback onto virtualization. For example, in a virtualized data center, the IT staff will spin up new virtual machines based on user demand or a new project. In a cloud environment, a user can provision virtual machines from a self-service catalog and specify resources without interacting with the underlying physical equipment.</a:t>
            </a:r>
          </a:p>
          <a:p>
            <a:r>
              <a:rPr lang="en-US" sz="1200" kern="1200" dirty="0" smtClean="0">
                <a:solidFill>
                  <a:schemeClr val="tx1"/>
                </a:solidFill>
                <a:effectLst/>
                <a:latin typeface="Times New Roman" pitchFamily="-108" charset="0"/>
                <a:ea typeface="+mn-ea"/>
                <a:cs typeface="+mn-cs"/>
              </a:rPr>
              <a:t> </a:t>
            </a:r>
          </a:p>
          <a:p>
            <a:r>
              <a:rPr lang="en-US" sz="1200" kern="1200" dirty="0" smtClean="0">
                <a:solidFill>
                  <a:schemeClr val="tx1"/>
                </a:solidFill>
                <a:effectLst/>
                <a:latin typeface="Times New Roman" pitchFamily="-108" charset="0"/>
                <a:ea typeface="+mn-ea"/>
                <a:cs typeface="+mn-cs"/>
              </a:rPr>
              <a:t>The use of virtual machines also comes with several important management considerations, many of which can be addressed through general systems administration best practices and tools that are designed to manage VMs. There are some risks to consolidation, including overtaxing resources or potentially experiencing outages on multiple VMs due to one physical hardware outage. While these cost savings increase as more virtual machines share the same hardware platform, it does add risk. It is possible to place hundreds of virtual machines on the same hardware, but if the hardware platform fails it could take out dozens or hundreds of virtual machines.</a:t>
            </a:r>
          </a:p>
          <a:p>
            <a:r>
              <a:rPr lang="en-US" sz="1200" kern="1200" dirty="0" smtClean="0">
                <a:solidFill>
                  <a:schemeClr val="tx1"/>
                </a:solidFill>
                <a:effectLst/>
                <a:latin typeface="Times New Roman" pitchFamily="-108" charset="0"/>
                <a:ea typeface="+mn-ea"/>
                <a:cs typeface="+mn-cs"/>
              </a:rPr>
              <a:t> </a:t>
            </a:r>
          </a:p>
          <a:p>
            <a:r>
              <a:rPr lang="en-US" sz="1200" kern="1200" dirty="0" smtClean="0">
                <a:solidFill>
                  <a:schemeClr val="tx1"/>
                </a:solidFill>
                <a:effectLst/>
                <a:latin typeface="Times New Roman" pitchFamily="-108" charset="0"/>
                <a:ea typeface="+mn-ea"/>
                <a:cs typeface="+mn-cs"/>
              </a:rPr>
              <a:t>Several vendors offer virtual machine software but two main vendors dominate in the marketplace: VMware and Microsoft. VMware has a mature product portfolio with many years of use in the IT industry. While a bit of a late player to virtualization, Microsoft is showing considerable progress. Many IT shops host noncritical applications on Microsoft VMs because the virtualization environment costs less than VMware's offerings. Several open-source alternatives are evolving rapidly with new features and increased stability, but do not have the same maturity or support options as these vendor offerings.</a:t>
            </a:r>
          </a:p>
          <a:p>
            <a:endParaRPr lang="en-US" dirty="0"/>
          </a:p>
        </p:txBody>
      </p:sp>
      <p:sp>
        <p:nvSpPr>
          <p:cNvPr id="4" name="Slide Number Placeholder 3"/>
          <p:cNvSpPr>
            <a:spLocks noGrp="1"/>
          </p:cNvSpPr>
          <p:nvPr>
            <p:ph type="sldNum" sz="quarter" idx="10"/>
          </p:nvPr>
        </p:nvSpPr>
        <p:spPr/>
        <p:txBody>
          <a:bodyPr/>
          <a:lstStyle/>
          <a:p>
            <a:fld id="{E773E859-3457-CD46-BE83-12137CED9933}" type="slidenum">
              <a:rPr lang="en-US" smtClean="0"/>
              <a:pPr/>
              <a:t>25</a:t>
            </a:fld>
            <a:endParaRPr lang="en-US"/>
          </a:p>
        </p:txBody>
      </p:sp>
    </p:spTree>
    <p:extLst>
      <p:ext uri="{BB962C8B-B14F-4D97-AF65-F5344CB8AC3E}">
        <p14:creationId xmlns:p14="http://schemas.microsoft.com/office/powerpoint/2010/main" val="3098834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3E859-3457-CD46-BE83-12137CED9933}" type="slidenum">
              <a:rPr lang="en-US" smtClean="0"/>
              <a:pPr/>
              <a:t>32</a:t>
            </a:fld>
            <a:endParaRPr lang="en-US"/>
          </a:p>
        </p:txBody>
      </p:sp>
    </p:spTree>
    <p:extLst>
      <p:ext uri="{BB962C8B-B14F-4D97-AF65-F5344CB8AC3E}">
        <p14:creationId xmlns:p14="http://schemas.microsoft.com/office/powerpoint/2010/main" val="251337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68EBF4-FF89-9E4E-B8A9-00BD58E7607E}" type="slidenum">
              <a:rPr lang="en-US"/>
              <a:pPr/>
              <a:t>36</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D69B6-CEA9-CB40-A7F2-17EC4FBCB40D}" type="slidenum">
              <a:rPr lang="en-US"/>
              <a:pPr/>
              <a:t>46</a:t>
            </a:fld>
            <a:endParaRPr lang="en-US"/>
          </a:p>
        </p:txBody>
      </p:sp>
      <p:sp>
        <p:nvSpPr>
          <p:cNvPr id="190466" name="Rectangle 1026"/>
          <p:cNvSpPr>
            <a:spLocks noGrp="1" noRot="1" noChangeAspect="1" noChangeArrowheads="1" noTextEdit="1"/>
          </p:cNvSpPr>
          <p:nvPr>
            <p:ph type="sldImg"/>
          </p:nvPr>
        </p:nvSpPr>
        <p:spPr>
          <a:ln/>
        </p:spPr>
      </p:sp>
      <p:sp>
        <p:nvSpPr>
          <p:cNvPr id="19046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75AD4-E5D5-A040-B892-24030C346981}" type="slidenum">
              <a:rPr lang="en-US"/>
              <a:pPr/>
              <a:t>49</a:t>
            </a:fld>
            <a:endParaRPr lang="en-US"/>
          </a:p>
        </p:txBody>
      </p:sp>
      <p:sp>
        <p:nvSpPr>
          <p:cNvPr id="192514" name="Rectangle 1026"/>
          <p:cNvSpPr>
            <a:spLocks noGrp="1" noRot="1" noChangeAspect="1" noChangeArrowheads="1" noTextEdit="1"/>
          </p:cNvSpPr>
          <p:nvPr>
            <p:ph type="sldImg"/>
          </p:nvPr>
        </p:nvSpPr>
        <p:spPr>
          <a:ln/>
        </p:spPr>
      </p:sp>
      <p:sp>
        <p:nvSpPr>
          <p:cNvPr id="192515"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77825" y="1676400"/>
            <a:ext cx="8389938" cy="4421188"/>
            <a:chOff x="238" y="1056"/>
            <a:chExt cx="5285" cy="2785"/>
          </a:xfrm>
        </p:grpSpPr>
        <p:grpSp>
          <p:nvGrpSpPr>
            <p:cNvPr id="3" name="Group 3"/>
            <p:cNvGrpSpPr>
              <a:grpSpLocks/>
            </p:cNvGrpSpPr>
            <p:nvPr/>
          </p:nvGrpSpPr>
          <p:grpSpPr bwMode="auto">
            <a:xfrm>
              <a:off x="238" y="1056"/>
              <a:ext cx="5285" cy="1393"/>
              <a:chOff x="238" y="1056"/>
              <a:chExt cx="5285" cy="1393"/>
            </a:xfrm>
          </p:grpSpPr>
          <p:sp>
            <p:nvSpPr>
              <p:cNvPr id="4100"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1"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2"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4" name="Group 7"/>
            <p:cNvGrpSpPr>
              <a:grpSpLocks/>
            </p:cNvGrpSpPr>
            <p:nvPr/>
          </p:nvGrpSpPr>
          <p:grpSpPr bwMode="auto">
            <a:xfrm>
              <a:off x="240" y="3744"/>
              <a:ext cx="5281" cy="97"/>
              <a:chOff x="240" y="3744"/>
              <a:chExt cx="5281" cy="97"/>
            </a:xfrm>
          </p:grpSpPr>
          <p:sp>
            <p:nvSpPr>
              <p:cNvPr id="4104"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5"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6"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5" name="Group 11"/>
            <p:cNvGrpSpPr>
              <a:grpSpLocks/>
            </p:cNvGrpSpPr>
            <p:nvPr/>
          </p:nvGrpSpPr>
          <p:grpSpPr bwMode="auto">
            <a:xfrm>
              <a:off x="338" y="1200"/>
              <a:ext cx="97" cy="1104"/>
              <a:chOff x="338" y="1200"/>
              <a:chExt cx="97" cy="1104"/>
            </a:xfrm>
          </p:grpSpPr>
          <p:sp useBgFill="1">
            <p:nvSpPr>
              <p:cNvPr id="410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prstTxWarp prst="textNoShape">
                  <a:avLst/>
                </a:prstTxWarp>
              </a:bodyPr>
              <a:lstStyle/>
              <a:p>
                <a:endParaRPr lang="en-US"/>
              </a:p>
            </p:txBody>
          </p:sp>
          <p:sp>
            <p:nvSpPr>
              <p:cNvPr id="410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sp>
        <p:nvSpPr>
          <p:cNvPr id="4111" name="Rectangle 15"/>
          <p:cNvSpPr>
            <a:spLocks noGrp="1" noChangeArrowheads="1"/>
          </p:cNvSpPr>
          <p:nvPr>
            <p:ph type="ctrTitle" sz="quarter"/>
          </p:nvPr>
        </p:nvSpPr>
        <p:spPr>
          <a:xfrm>
            <a:off x="836613" y="2133600"/>
            <a:ext cx="7772400" cy="1143000"/>
          </a:xfrm>
        </p:spPr>
        <p:txBody>
          <a:bodyPr/>
          <a:lstStyle>
            <a:lvl1pPr>
              <a:defRPr/>
            </a:lvl1pPr>
          </a:lstStyle>
          <a:p>
            <a:r>
              <a:rPr lang="en-US" smtClean="0"/>
              <a:t>Click to edit Master title style</a:t>
            </a:r>
            <a:endParaRPr lang="en-US"/>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108" charset="2"/>
              <a:buNone/>
              <a:defRPr/>
            </a:lvl1pPr>
          </a:lstStyle>
          <a:p>
            <a:r>
              <a:rPr lang="en-US" smtClean="0"/>
              <a:t>Click to edit Master subtitle style</a:t>
            </a:r>
            <a:endParaRPr lang="en-US"/>
          </a:p>
        </p:txBody>
      </p:sp>
      <p:sp>
        <p:nvSpPr>
          <p:cNvPr id="4113" name="Rectangle 17"/>
          <p:cNvSpPr>
            <a:spLocks noGrp="1" noChangeArrowheads="1"/>
          </p:cNvSpPr>
          <p:nvPr>
            <p:ph type="dt" sz="quarter" idx="2"/>
          </p:nvPr>
        </p:nvSpPr>
        <p:spPr>
          <a:xfrm>
            <a:off x="381000" y="6324600"/>
            <a:ext cx="1981200" cy="457200"/>
          </a:xfrm>
        </p:spPr>
        <p:txBody>
          <a:bodyPr/>
          <a:lstStyle>
            <a:lvl1pPr>
              <a:defRPr/>
            </a:lvl1pPr>
          </a:lstStyle>
          <a:p>
            <a:r>
              <a:rPr lang="en-US" smtClean="0"/>
              <a:t>Chapter Four</a:t>
            </a:r>
            <a:endParaRPr lang="en-US"/>
          </a:p>
        </p:txBody>
      </p:sp>
      <p:sp>
        <p:nvSpPr>
          <p:cNvPr id="4114" name="Rectangle 18"/>
          <p:cNvSpPr>
            <a:spLocks noGrp="1" noChangeArrowheads="1"/>
          </p:cNvSpPr>
          <p:nvPr>
            <p:ph type="ftr" sz="quarter" idx="3"/>
          </p:nvPr>
        </p:nvSpPr>
        <p:spPr>
          <a:xfrm>
            <a:off x="3048000" y="6324600"/>
            <a:ext cx="3124200" cy="457200"/>
          </a:xfrm>
        </p:spPr>
        <p:txBody>
          <a:bodyPr/>
          <a:lstStyle>
            <a:lvl1pPr>
              <a:defRPr/>
            </a:lvl1pPr>
          </a:lstStyle>
          <a:p>
            <a:r>
              <a:rPr lang="en-US" smtClean="0"/>
              <a:t>Modern Programming Languages, 2nd ed.</a:t>
            </a:r>
            <a:endParaRPr lang="en-US"/>
          </a:p>
        </p:txBody>
      </p:sp>
      <p:sp>
        <p:nvSpPr>
          <p:cNvPr id="4115" name="Rectangle 19"/>
          <p:cNvSpPr>
            <a:spLocks noGrp="1" noChangeArrowheads="1"/>
          </p:cNvSpPr>
          <p:nvPr>
            <p:ph type="sldNum" sz="quarter" idx="4"/>
          </p:nvPr>
        </p:nvSpPr>
        <p:spPr>
          <a:xfrm>
            <a:off x="6858000" y="6324600"/>
            <a:ext cx="1905000" cy="457200"/>
          </a:xfrm>
        </p:spPr>
        <p:txBody>
          <a:bodyPr/>
          <a:lstStyle>
            <a:lvl1pPr>
              <a:defRPr/>
            </a:lvl1pPr>
          </a:lstStyle>
          <a:p>
            <a:fld id="{FF2D45EC-0E22-B841-BCD5-C288D59C24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Four</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F6405EEA-0405-5546-9980-DE551D4734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Four</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B9AEBFF4-6D0F-3042-818E-D4F937D17D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Four</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6637F731-07E7-C849-8649-BC1C27336A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Chapter Four</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063AD3F4-8F80-CE48-A7EB-36BBCE3F81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Chapter Four</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126CBF18-306A-024E-B7B4-6F059A7FBC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Chapter Four</a:t>
            </a:r>
            <a:endParaRPr lang="en-US"/>
          </a:p>
        </p:txBody>
      </p:sp>
      <p:sp>
        <p:nvSpPr>
          <p:cNvPr id="8" name="Footer Placeholder 7"/>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9" name="Slide Number Placeholder 8"/>
          <p:cNvSpPr>
            <a:spLocks noGrp="1"/>
          </p:cNvSpPr>
          <p:nvPr>
            <p:ph type="sldNum" sz="quarter" idx="12"/>
          </p:nvPr>
        </p:nvSpPr>
        <p:spPr/>
        <p:txBody>
          <a:bodyPr/>
          <a:lstStyle>
            <a:lvl1pPr>
              <a:defRPr smtClean="0"/>
            </a:lvl1pPr>
          </a:lstStyle>
          <a:p>
            <a:fld id="{FE8B9C77-0D1D-AE47-B612-C8DB4DA90E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Chapter Four</a:t>
            </a:r>
            <a:endParaRPr lang="en-US"/>
          </a:p>
        </p:txBody>
      </p:sp>
      <p:sp>
        <p:nvSpPr>
          <p:cNvPr id="4" name="Footer Placeholder 3"/>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5" name="Slide Number Placeholder 4"/>
          <p:cNvSpPr>
            <a:spLocks noGrp="1"/>
          </p:cNvSpPr>
          <p:nvPr>
            <p:ph type="sldNum" sz="quarter" idx="12"/>
          </p:nvPr>
        </p:nvSpPr>
        <p:spPr/>
        <p:txBody>
          <a:bodyPr/>
          <a:lstStyle>
            <a:lvl1pPr>
              <a:defRPr smtClean="0"/>
            </a:lvl1pPr>
          </a:lstStyle>
          <a:p>
            <a:fld id="{67D47954-1C9D-D648-88C2-A259AC7DF6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Chapter Four</a:t>
            </a:r>
            <a:endParaRPr lang="en-US"/>
          </a:p>
        </p:txBody>
      </p:sp>
      <p:sp>
        <p:nvSpPr>
          <p:cNvPr id="3" name="Footer Placeholder 2"/>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4" name="Slide Number Placeholder 3"/>
          <p:cNvSpPr>
            <a:spLocks noGrp="1"/>
          </p:cNvSpPr>
          <p:nvPr>
            <p:ph type="sldNum" sz="quarter" idx="12"/>
          </p:nvPr>
        </p:nvSpPr>
        <p:spPr/>
        <p:txBody>
          <a:bodyPr/>
          <a:lstStyle>
            <a:lvl1pPr>
              <a:defRPr smtClean="0"/>
            </a:lvl1pPr>
          </a:lstStyle>
          <a:p>
            <a:fld id="{607C7D43-1A44-4A4D-A05D-FA68131467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Four</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45FEFB68-B524-0848-BD47-9D3DE0DBB2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Four</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48E07D36-235A-B449-8B63-A64FC0C1D3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838200" y="342900"/>
            <a:ext cx="7772400" cy="11049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3075" name="Rectangle 1027"/>
          <p:cNvSpPr>
            <a:spLocks noGrp="1" noChangeArrowheads="1"/>
          </p:cNvSpPr>
          <p:nvPr>
            <p:ph type="body" idx="1"/>
          </p:nvPr>
        </p:nvSpPr>
        <p:spPr bwMode="auto">
          <a:xfrm>
            <a:off x="838200" y="17526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1028"/>
          <p:cNvSpPr>
            <a:spLocks noGrp="1" noChangeArrowheads="1"/>
          </p:cNvSpPr>
          <p:nvPr>
            <p:ph type="dt" sz="half" idx="2"/>
          </p:nvPr>
        </p:nvSpPr>
        <p:spPr bwMode="auto">
          <a:xfrm>
            <a:off x="381000" y="6323013"/>
            <a:ext cx="2057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r>
              <a:rPr lang="en-US" smtClean="0"/>
              <a:t>Chapter Four</a:t>
            </a:r>
            <a:endParaRPr lang="en-US"/>
          </a:p>
        </p:txBody>
      </p:sp>
      <p:sp>
        <p:nvSpPr>
          <p:cNvPr id="3077" name="Rectangle 1029"/>
          <p:cNvSpPr>
            <a:spLocks noGrp="1" noChangeArrowheads="1"/>
          </p:cNvSpPr>
          <p:nvPr>
            <p:ph type="ftr" sz="quarter" idx="3"/>
          </p:nvPr>
        </p:nvSpPr>
        <p:spPr bwMode="auto">
          <a:xfrm>
            <a:off x="3048000" y="6323013"/>
            <a:ext cx="3048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r>
              <a:rPr lang="en-US" smtClean="0"/>
              <a:t>Modern Programming Languages, 2nd ed.</a:t>
            </a:r>
            <a:endParaRPr lang="en-US"/>
          </a:p>
        </p:txBody>
      </p:sp>
      <p:sp>
        <p:nvSpPr>
          <p:cNvPr id="3078" name="Rectangle 1030"/>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8BE5655B-261D-5C4C-A7CD-B202484225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08" charset="0"/>
        </a:defRPr>
      </a:lvl2pPr>
      <a:lvl3pPr algn="l" rtl="0" eaLnBrk="1" fontAlgn="base" hangingPunct="1">
        <a:spcBef>
          <a:spcPct val="0"/>
        </a:spcBef>
        <a:spcAft>
          <a:spcPct val="0"/>
        </a:spcAft>
        <a:defRPr sz="4400">
          <a:solidFill>
            <a:schemeClr val="tx2"/>
          </a:solidFill>
          <a:latin typeface="Times New Roman" pitchFamily="-108" charset="0"/>
        </a:defRPr>
      </a:lvl3pPr>
      <a:lvl4pPr algn="l" rtl="0" eaLnBrk="1" fontAlgn="base" hangingPunct="1">
        <a:spcBef>
          <a:spcPct val="0"/>
        </a:spcBef>
        <a:spcAft>
          <a:spcPct val="0"/>
        </a:spcAft>
        <a:defRPr sz="4400">
          <a:solidFill>
            <a:schemeClr val="tx2"/>
          </a:solidFill>
          <a:latin typeface="Times New Roman" pitchFamily="-108" charset="0"/>
        </a:defRPr>
      </a:lvl4pPr>
      <a:lvl5pPr algn="l" rtl="0" eaLnBrk="1" fontAlgn="base" hangingPunct="1">
        <a:spcBef>
          <a:spcPct val="0"/>
        </a:spcBef>
        <a:spcAft>
          <a:spcPct val="0"/>
        </a:spcAft>
        <a:defRPr sz="4400">
          <a:solidFill>
            <a:schemeClr val="tx2"/>
          </a:solidFill>
          <a:latin typeface="Times New Roman" pitchFamily="-108" charset="0"/>
        </a:defRPr>
      </a:lvl5pPr>
      <a:lvl6pPr marL="457200" algn="l" rtl="0" eaLnBrk="1" fontAlgn="base" hangingPunct="1">
        <a:spcBef>
          <a:spcPct val="0"/>
        </a:spcBef>
        <a:spcAft>
          <a:spcPct val="0"/>
        </a:spcAft>
        <a:defRPr sz="4400">
          <a:solidFill>
            <a:schemeClr val="tx2"/>
          </a:solidFill>
          <a:latin typeface="Times New Roman" pitchFamily="-108" charset="0"/>
        </a:defRPr>
      </a:lvl6pPr>
      <a:lvl7pPr marL="914400" algn="l" rtl="0" eaLnBrk="1" fontAlgn="base" hangingPunct="1">
        <a:spcBef>
          <a:spcPct val="0"/>
        </a:spcBef>
        <a:spcAft>
          <a:spcPct val="0"/>
        </a:spcAft>
        <a:defRPr sz="4400">
          <a:solidFill>
            <a:schemeClr val="tx2"/>
          </a:solidFill>
          <a:latin typeface="Times New Roman" pitchFamily="-108" charset="0"/>
        </a:defRPr>
      </a:lvl7pPr>
      <a:lvl8pPr marL="1371600" algn="l" rtl="0" eaLnBrk="1" fontAlgn="base" hangingPunct="1">
        <a:spcBef>
          <a:spcPct val="0"/>
        </a:spcBef>
        <a:spcAft>
          <a:spcPct val="0"/>
        </a:spcAft>
        <a:defRPr sz="4400">
          <a:solidFill>
            <a:schemeClr val="tx2"/>
          </a:solidFill>
          <a:latin typeface="Times New Roman" pitchFamily="-108" charset="0"/>
        </a:defRPr>
      </a:lvl8pPr>
      <a:lvl9pPr marL="1828800" algn="l" rtl="0" eaLnBrk="1" fontAlgn="base" hangingPunct="1">
        <a:spcBef>
          <a:spcPct val="0"/>
        </a:spcBef>
        <a:spcAft>
          <a:spcPct val="0"/>
        </a:spcAft>
        <a:defRPr sz="4400">
          <a:solidFill>
            <a:schemeClr val="tx2"/>
          </a:solidFill>
          <a:latin typeface="Times New Roman" pitchFamily="-108" charset="0"/>
        </a:defRPr>
      </a:lvl9pPr>
    </p:titleStyle>
    <p:bodyStyle>
      <a:lvl1pPr marL="342900" indent="-342900" algn="l" rtl="0" eaLnBrk="1" fontAlgn="base" hangingPunct="1">
        <a:spcBef>
          <a:spcPct val="20000"/>
        </a:spcBef>
        <a:spcAft>
          <a:spcPct val="0"/>
        </a:spcAft>
        <a:buClr>
          <a:schemeClr val="bg2"/>
        </a:buClr>
        <a:buSzPct val="75000"/>
        <a:buFont typeface="Monotype Sorts" pitchFamily="-108"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5000"/>
        <a:buChar char="–"/>
        <a:defRPr sz="2800">
          <a:solidFill>
            <a:schemeClr val="tx1"/>
          </a:solidFill>
          <a:latin typeface="+mn-lt"/>
          <a:ea typeface="ＭＳ Ｐゴシック" pitchFamily="-108" charset="-128"/>
        </a:defRPr>
      </a:lvl2pPr>
      <a:lvl3pPr marL="1143000" indent="-228600" algn="l" rtl="0" eaLnBrk="1" fontAlgn="base" hangingPunct="1">
        <a:spcBef>
          <a:spcPct val="20000"/>
        </a:spcBef>
        <a:spcAft>
          <a:spcPct val="0"/>
        </a:spcAft>
        <a:buClr>
          <a:schemeClr val="bg2"/>
        </a:buClr>
        <a:buSzPct val="75000"/>
        <a:buFont typeface="Monotype Sorts" pitchFamily="-108" charset="2"/>
        <a:buChar char="n"/>
        <a:defRPr sz="2400">
          <a:solidFill>
            <a:schemeClr val="tx1"/>
          </a:solidFill>
          <a:latin typeface="+mn-lt"/>
          <a:ea typeface="ＭＳ Ｐゴシック" pitchFamily="-108" charset="-128"/>
        </a:defRPr>
      </a:lvl3pPr>
      <a:lvl4pPr marL="1600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4pPr>
      <a:lvl5pPr marL="20574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5pPr>
      <a:lvl6pPr marL="25146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6pPr>
      <a:lvl7pPr marL="29718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7pPr>
      <a:lvl8pPr marL="34290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8pPr>
      <a:lvl9pPr marL="3886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a:t>Language Systems</a:t>
            </a:r>
          </a:p>
        </p:txBody>
      </p:sp>
      <p:sp>
        <p:nvSpPr>
          <p:cNvPr id="3" name="Rectangle 1041"/>
          <p:cNvSpPr>
            <a:spLocks noGrp="1" noChangeArrowheads="1"/>
          </p:cNvSpPr>
          <p:nvPr>
            <p:ph type="dt" sz="quarter" idx="2"/>
          </p:nvPr>
        </p:nvSpPr>
        <p:spPr/>
        <p:txBody>
          <a:bodyPr/>
          <a:lstStyle/>
          <a:p>
            <a:r>
              <a:rPr lang="en-US" smtClean="0"/>
              <a:t>Chapter Four</a:t>
            </a:r>
            <a:endParaRPr lang="en-US"/>
          </a:p>
        </p:txBody>
      </p:sp>
      <p:sp>
        <p:nvSpPr>
          <p:cNvPr id="4" name="Rectangle 1042"/>
          <p:cNvSpPr>
            <a:spLocks noGrp="1" noChangeArrowheads="1"/>
          </p:cNvSpPr>
          <p:nvPr>
            <p:ph type="ftr" sz="quarter" idx="3"/>
          </p:nvPr>
        </p:nvSpPr>
        <p:spPr/>
        <p:txBody>
          <a:bodyPr/>
          <a:lstStyle/>
          <a:p>
            <a:r>
              <a:rPr lang="en-US" smtClean="0"/>
              <a:t>Modern Programming Languages, 2nd ed.</a:t>
            </a:r>
            <a:endParaRPr lang="en-US"/>
          </a:p>
        </p:txBody>
      </p:sp>
      <p:sp>
        <p:nvSpPr>
          <p:cNvPr id="5" name="Rectangle 1043"/>
          <p:cNvSpPr>
            <a:spLocks noGrp="1" noChangeArrowheads="1"/>
          </p:cNvSpPr>
          <p:nvPr>
            <p:ph type="sldNum" sz="quarter" idx="4"/>
          </p:nvPr>
        </p:nvSpPr>
        <p:spPr/>
        <p:txBody>
          <a:bodyPr/>
          <a:lstStyle/>
          <a:p>
            <a:fld id="{AE0CB0DF-6BAC-6F48-8D5B-17D0B47D8175}" type="slidenum">
              <a:rPr lang="en-US"/>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Chapter Four</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A283F818-498B-7047-A874-02B34006276E}" type="slidenum">
              <a:rPr lang="en-US"/>
              <a:pPr/>
              <a:t>10</a:t>
            </a:fld>
            <a:endParaRPr lang="en-US"/>
          </a:p>
        </p:txBody>
      </p:sp>
      <p:sp>
        <p:nvSpPr>
          <p:cNvPr id="146436" name="Text Box 4"/>
          <p:cNvSpPr txBox="1">
            <a:spLocks noChangeArrowheads="1"/>
          </p:cNvSpPr>
          <p:nvPr/>
        </p:nvSpPr>
        <p:spPr bwMode="auto">
          <a:xfrm>
            <a:off x="3962400" y="2743200"/>
            <a:ext cx="990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linker</a:t>
            </a:r>
          </a:p>
        </p:txBody>
      </p:sp>
      <p:sp>
        <p:nvSpPr>
          <p:cNvPr id="146437" name="Rectangle 5"/>
          <p:cNvSpPr>
            <a:spLocks noChangeArrowheads="1"/>
          </p:cNvSpPr>
          <p:nvPr/>
        </p:nvSpPr>
        <p:spPr bwMode="auto">
          <a:xfrm>
            <a:off x="3703638" y="2073275"/>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146439" name="AutoShape 7"/>
          <p:cNvSpPr>
            <a:spLocks noChangeArrowheads="1"/>
          </p:cNvSpPr>
          <p:nvPr/>
        </p:nvSpPr>
        <p:spPr bwMode="auto">
          <a:xfrm>
            <a:off x="3886200" y="2209800"/>
            <a:ext cx="1219200" cy="533400"/>
          </a:xfrm>
          <a:prstGeom prst="rightArrow">
            <a:avLst>
              <a:gd name="adj1" fmla="val 50000"/>
              <a:gd name="adj2" fmla="val 57143"/>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6441" name="Rectangle 9"/>
          <p:cNvSpPr>
            <a:spLocks noChangeArrowheads="1"/>
          </p:cNvSpPr>
          <p:nvPr/>
        </p:nvSpPr>
        <p:spPr bwMode="auto">
          <a:xfrm>
            <a:off x="3703638" y="1649413"/>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11" name="Group 10"/>
          <p:cNvGrpSpPr/>
          <p:nvPr/>
        </p:nvGrpSpPr>
        <p:grpSpPr>
          <a:xfrm>
            <a:off x="609600" y="990600"/>
            <a:ext cx="2590800" cy="3048000"/>
            <a:chOff x="4267200" y="2438400"/>
            <a:chExt cx="2590800" cy="3048000"/>
          </a:xfrm>
        </p:grpSpPr>
        <p:sp>
          <p:nvSpPr>
            <p:cNvPr id="12" name="Rounded Rectangle 11"/>
            <p:cNvSpPr/>
            <p:nvPr/>
          </p:nvSpPr>
          <p:spPr bwMode="auto">
            <a:xfrm>
              <a:off x="5562600" y="3048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800" i="0" u="none" strike="sngStrike" cap="none" normalizeH="0" baseline="0" dirty="0" err="1" smtClean="0">
                  <a:ln>
                    <a:noFill/>
                  </a:ln>
                  <a:solidFill>
                    <a:schemeClr val="tx1"/>
                  </a:solidFill>
                  <a:effectLst/>
                  <a:latin typeface="Courier New"/>
                  <a:cs typeface="Courier New"/>
                </a:rPr>
                <a:t>xxxx</a:t>
              </a:r>
              <a:r>
                <a:rPr lang="en-US" sz="1800" i="0" dirty="0" smtClean="0">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13" name="Rounded Rectangle 12"/>
            <p:cNvSpPr/>
            <p:nvPr/>
          </p:nvSpPr>
          <p:spPr bwMode="auto">
            <a:xfrm>
              <a:off x="5562600" y="2438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0</a:t>
              </a:r>
              <a:endParaRPr kumimoji="0" lang="en-US" sz="1800" b="1" i="0" u="none" strike="noStrike" cap="none" normalizeH="0" baseline="0" dirty="0">
                <a:ln>
                  <a:noFill/>
                </a:ln>
                <a:solidFill>
                  <a:schemeClr val="tx1"/>
                </a:solidFill>
                <a:effectLst/>
                <a:latin typeface="Courier New"/>
                <a:cs typeface="Courier New"/>
              </a:endParaRPr>
            </a:p>
          </p:txBody>
        </p:sp>
        <p:sp>
          <p:nvSpPr>
            <p:cNvPr id="14" name="Rounded Rectangle 13"/>
            <p:cNvSpPr/>
            <p:nvPr/>
          </p:nvSpPr>
          <p:spPr bwMode="auto">
            <a:xfrm>
              <a:off x="5562600" y="3352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i="0" strike="sngStrike" dirty="0" smtClean="0">
                  <a:latin typeface="Courier New"/>
                  <a:cs typeface="Courier New"/>
                </a:rPr>
                <a:t>xx</a:t>
              </a:r>
              <a:r>
                <a:rPr lang="en-US" sz="1800" i="0" dirty="0" smtClean="0">
                  <a:latin typeface="Courier New"/>
                  <a:cs typeface="Courier New"/>
                </a:rPr>
                <a:t> </a:t>
              </a:r>
              <a:r>
                <a:rPr lang="en-US" sz="1800" b="1" i="0" dirty="0" err="1" smtClean="0">
                  <a:latin typeface="Courier New"/>
                  <a:cs typeface="Courier New"/>
                </a:rPr>
                <a:t>i</a:t>
              </a:r>
              <a:r>
                <a:rPr lang="en-US" sz="1800" b="1" i="0" dirty="0" smtClean="0">
                  <a:latin typeface="Courier New"/>
                  <a:cs typeface="Courier New"/>
                </a:rPr>
                <a:t> </a:t>
              </a:r>
              <a:r>
                <a:rPr lang="en-US" sz="1800" i="0" strike="sngStrike" dirty="0" err="1" smtClean="0">
                  <a:latin typeface="Courier New"/>
                  <a:cs typeface="Courier New"/>
                </a:rPr>
                <a:t>x</a:t>
              </a:r>
              <a:endParaRPr kumimoji="0" lang="en-US" sz="1800" i="0" u="none" strike="sngStrike" cap="none" normalizeH="0" baseline="0" dirty="0">
                <a:ln>
                  <a:noFill/>
                </a:ln>
                <a:solidFill>
                  <a:schemeClr val="tx1"/>
                </a:solidFill>
                <a:effectLst/>
                <a:latin typeface="Courier New"/>
                <a:cs typeface="Courier New"/>
              </a:endParaRPr>
            </a:p>
          </p:txBody>
        </p:sp>
        <p:sp>
          <p:nvSpPr>
            <p:cNvPr id="15" name="Rounded Rectangle 14"/>
            <p:cNvSpPr/>
            <p:nvPr/>
          </p:nvSpPr>
          <p:spPr bwMode="auto">
            <a:xfrm>
              <a:off x="5562600" y="3657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16" name="Rounded Rectangle 15"/>
            <p:cNvSpPr/>
            <p:nvPr/>
          </p:nvSpPr>
          <p:spPr bwMode="auto">
            <a:xfrm>
              <a:off x="5562600" y="3962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a:t>
              </a:r>
              <a:r>
                <a:rPr kumimoji="0" lang="en-US" sz="1800" i="0" u="none" strike="sngStrike" cap="none" normalizeH="0" baseline="0" dirty="0" err="1" smtClean="0">
                  <a:ln>
                    <a:noFill/>
                  </a:ln>
                  <a:solidFill>
                    <a:schemeClr val="tx1"/>
                  </a:solidFill>
                  <a:effectLst/>
                  <a:latin typeface="Courier New"/>
                  <a:cs typeface="Courier New"/>
                </a:rPr>
                <a:t>xxx</a:t>
              </a:r>
              <a:r>
                <a:rPr kumimoji="0" lang="en-US" sz="1800" i="0" u="non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17" name="Rounded Rectangle 16"/>
            <p:cNvSpPr/>
            <p:nvPr/>
          </p:nvSpPr>
          <p:spPr bwMode="auto">
            <a:xfrm>
              <a:off x="5562600" y="4267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a:t>
              </a:r>
              <a:r>
                <a:rPr kumimoji="0" lang="en-US" sz="1800" b="1"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fred</a:t>
              </a:r>
              <a:endParaRPr kumimoji="0" lang="en-US" sz="1800" b="1" i="0" u="none" strike="noStrike" cap="none" normalizeH="0" baseline="0" dirty="0">
                <a:ln>
                  <a:noFill/>
                </a:ln>
                <a:solidFill>
                  <a:schemeClr val="tx1"/>
                </a:solidFill>
                <a:effectLst/>
                <a:latin typeface="Courier New"/>
                <a:cs typeface="Courier New"/>
              </a:endParaRPr>
            </a:p>
          </p:txBody>
        </p:sp>
        <p:sp>
          <p:nvSpPr>
            <p:cNvPr id="18" name="Rounded Rectangle 17"/>
            <p:cNvSpPr/>
            <p:nvPr/>
          </p:nvSpPr>
          <p:spPr bwMode="auto">
            <a:xfrm>
              <a:off x="5562600" y="4572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a:t>
              </a:r>
              <a:r>
                <a:rPr kumimoji="0" lang="en-US" sz="1800"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19" name="Rounded Rectangle 18"/>
            <p:cNvSpPr/>
            <p:nvPr/>
          </p:nvSpPr>
          <p:spPr bwMode="auto">
            <a:xfrm>
              <a:off x="5562600" y="4876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20" name="Rounded Rectangle 19"/>
            <p:cNvSpPr/>
            <p:nvPr/>
          </p:nvSpPr>
          <p:spPr bwMode="auto">
            <a:xfrm>
              <a:off x="5562600" y="5181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21" name="Rounded Rectangle 20"/>
            <p:cNvSpPr/>
            <p:nvPr/>
          </p:nvSpPr>
          <p:spPr bwMode="auto">
            <a:xfrm>
              <a:off x="4267200" y="24384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a:cs typeface="Courier New"/>
                </a:rPr>
                <a:t>i</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sp>
          <p:nvSpPr>
            <p:cNvPr id="22" name="Rounded Rectangle 21"/>
            <p:cNvSpPr/>
            <p:nvPr/>
          </p:nvSpPr>
          <p:spPr bwMode="auto">
            <a:xfrm>
              <a:off x="4267200" y="30480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main:</a:t>
              </a:r>
              <a:endParaRPr kumimoji="0" lang="en-US" sz="1800" b="1" i="0" u="none" strike="noStrike" cap="none" normalizeH="0" baseline="0" dirty="0">
                <a:ln>
                  <a:noFill/>
                </a:ln>
                <a:solidFill>
                  <a:schemeClr val="tx1"/>
                </a:solidFill>
                <a:effectLst/>
                <a:latin typeface="Courier New"/>
                <a:cs typeface="Courier New"/>
              </a:endParaRPr>
            </a:p>
          </p:txBody>
        </p:sp>
      </p:grpSp>
      <p:grpSp>
        <p:nvGrpSpPr>
          <p:cNvPr id="40" name="Group 39"/>
          <p:cNvGrpSpPr/>
          <p:nvPr/>
        </p:nvGrpSpPr>
        <p:grpSpPr>
          <a:xfrm>
            <a:off x="5105400" y="990600"/>
            <a:ext cx="2590800" cy="4267200"/>
            <a:chOff x="5486400" y="990600"/>
            <a:chExt cx="2590800" cy="4267200"/>
          </a:xfrm>
        </p:grpSpPr>
        <p:sp>
          <p:nvSpPr>
            <p:cNvPr id="24" name="Rounded Rectangle 23"/>
            <p:cNvSpPr/>
            <p:nvPr/>
          </p:nvSpPr>
          <p:spPr bwMode="auto">
            <a:xfrm>
              <a:off x="6781800" y="1600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800" i="0" u="none" strike="sngStrike" cap="none" normalizeH="0" baseline="0" dirty="0" err="1" smtClean="0">
                  <a:ln>
                    <a:noFill/>
                  </a:ln>
                  <a:solidFill>
                    <a:schemeClr val="tx1"/>
                  </a:solidFill>
                  <a:effectLst/>
                  <a:latin typeface="Courier New"/>
                  <a:cs typeface="Courier New"/>
                </a:rPr>
                <a:t>xxxx</a:t>
              </a:r>
              <a:r>
                <a:rPr lang="en-US" sz="1800" i="0" dirty="0" smtClean="0">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25" name="Rounded Rectangle 24"/>
            <p:cNvSpPr/>
            <p:nvPr/>
          </p:nvSpPr>
          <p:spPr bwMode="auto">
            <a:xfrm>
              <a:off x="6781800" y="990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0</a:t>
              </a:r>
              <a:endParaRPr kumimoji="0" lang="en-US" sz="1800" b="1" i="0" u="none" strike="noStrike" cap="none" normalizeH="0" baseline="0" dirty="0">
                <a:ln>
                  <a:noFill/>
                </a:ln>
                <a:solidFill>
                  <a:schemeClr val="tx1"/>
                </a:solidFill>
                <a:effectLst/>
                <a:latin typeface="Courier New"/>
                <a:cs typeface="Courier New"/>
              </a:endParaRPr>
            </a:p>
          </p:txBody>
        </p:sp>
        <p:sp>
          <p:nvSpPr>
            <p:cNvPr id="26" name="Rounded Rectangle 25"/>
            <p:cNvSpPr/>
            <p:nvPr/>
          </p:nvSpPr>
          <p:spPr bwMode="auto">
            <a:xfrm>
              <a:off x="6781800" y="1905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i="0" strike="sngStrike" dirty="0" smtClean="0">
                  <a:latin typeface="Courier New"/>
                  <a:cs typeface="Courier New"/>
                </a:rPr>
                <a:t>xx</a:t>
              </a:r>
              <a:r>
                <a:rPr lang="en-US" sz="1800" i="0" dirty="0" smtClean="0">
                  <a:latin typeface="Courier New"/>
                  <a:cs typeface="Courier New"/>
                </a:rPr>
                <a:t> </a:t>
              </a:r>
              <a:r>
                <a:rPr lang="en-US" sz="1800" b="1" i="0" dirty="0" err="1" smtClean="0">
                  <a:latin typeface="Courier New"/>
                  <a:cs typeface="Courier New"/>
                </a:rPr>
                <a:t>i</a:t>
              </a:r>
              <a:r>
                <a:rPr lang="en-US" sz="1800" b="1" i="0" dirty="0" smtClean="0">
                  <a:latin typeface="Courier New"/>
                  <a:cs typeface="Courier New"/>
                </a:rPr>
                <a:t> </a:t>
              </a:r>
              <a:r>
                <a:rPr lang="en-US" sz="1800" i="0" strike="sngStrike" dirty="0" err="1" smtClean="0">
                  <a:latin typeface="Courier New"/>
                  <a:cs typeface="Courier New"/>
                </a:rPr>
                <a:t>x</a:t>
              </a:r>
              <a:endParaRPr kumimoji="0" lang="en-US" sz="1800" i="0" u="none" strike="sngStrike" cap="none" normalizeH="0" baseline="0" dirty="0">
                <a:ln>
                  <a:noFill/>
                </a:ln>
                <a:solidFill>
                  <a:schemeClr val="tx1"/>
                </a:solidFill>
                <a:effectLst/>
                <a:latin typeface="Courier New"/>
                <a:cs typeface="Courier New"/>
              </a:endParaRPr>
            </a:p>
          </p:txBody>
        </p:sp>
        <p:sp>
          <p:nvSpPr>
            <p:cNvPr id="27" name="Rounded Rectangle 26"/>
            <p:cNvSpPr/>
            <p:nvPr/>
          </p:nvSpPr>
          <p:spPr bwMode="auto">
            <a:xfrm>
              <a:off x="6781800" y="2209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28" name="Rounded Rectangle 27"/>
            <p:cNvSpPr/>
            <p:nvPr/>
          </p:nvSpPr>
          <p:spPr bwMode="auto">
            <a:xfrm>
              <a:off x="6781800" y="2514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a:t>
              </a:r>
              <a:r>
                <a:rPr kumimoji="0" lang="en-US" sz="1800" i="0" u="none" strike="sngStrike" cap="none" normalizeH="0" baseline="0" dirty="0" err="1" smtClean="0">
                  <a:ln>
                    <a:noFill/>
                  </a:ln>
                  <a:solidFill>
                    <a:schemeClr val="tx1"/>
                  </a:solidFill>
                  <a:effectLst/>
                  <a:latin typeface="Courier New"/>
                  <a:cs typeface="Courier New"/>
                </a:rPr>
                <a:t>xxx</a:t>
              </a:r>
              <a:r>
                <a:rPr kumimoji="0" lang="en-US" sz="1800" i="0" u="non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29" name="Rounded Rectangle 28"/>
            <p:cNvSpPr/>
            <p:nvPr/>
          </p:nvSpPr>
          <p:spPr bwMode="auto">
            <a:xfrm>
              <a:off x="6781800" y="2819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a:t>
              </a:r>
              <a:r>
                <a:rPr kumimoji="0" lang="en-US" sz="1800" b="1"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fred</a:t>
              </a:r>
              <a:endParaRPr kumimoji="0" lang="en-US" sz="1800" b="1" i="0" u="none" strike="noStrike" cap="none" normalizeH="0" baseline="0" dirty="0">
                <a:ln>
                  <a:noFill/>
                </a:ln>
                <a:solidFill>
                  <a:schemeClr val="tx1"/>
                </a:solidFill>
                <a:effectLst/>
                <a:latin typeface="Courier New"/>
                <a:cs typeface="Courier New"/>
              </a:endParaRPr>
            </a:p>
          </p:txBody>
        </p:sp>
        <p:sp>
          <p:nvSpPr>
            <p:cNvPr id="30" name="Rounded Rectangle 29"/>
            <p:cNvSpPr/>
            <p:nvPr/>
          </p:nvSpPr>
          <p:spPr bwMode="auto">
            <a:xfrm>
              <a:off x="6781800" y="3124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a:t>
              </a:r>
              <a:r>
                <a:rPr kumimoji="0" lang="en-US" sz="1800"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31" name="Rounded Rectangle 30"/>
            <p:cNvSpPr/>
            <p:nvPr/>
          </p:nvSpPr>
          <p:spPr bwMode="auto">
            <a:xfrm>
              <a:off x="6781800" y="3429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32" name="Rounded Rectangle 31"/>
            <p:cNvSpPr/>
            <p:nvPr/>
          </p:nvSpPr>
          <p:spPr bwMode="auto">
            <a:xfrm>
              <a:off x="6781800" y="3733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33" name="Rounded Rectangle 32"/>
            <p:cNvSpPr/>
            <p:nvPr/>
          </p:nvSpPr>
          <p:spPr bwMode="auto">
            <a:xfrm>
              <a:off x="5486400" y="9906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a:cs typeface="Courier New"/>
                </a:rPr>
                <a:t>i</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sp>
          <p:nvSpPr>
            <p:cNvPr id="34" name="Rounded Rectangle 33"/>
            <p:cNvSpPr/>
            <p:nvPr/>
          </p:nvSpPr>
          <p:spPr bwMode="auto">
            <a:xfrm>
              <a:off x="5486400" y="16002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main:</a:t>
              </a:r>
              <a:endParaRPr kumimoji="0" lang="en-US" sz="1800" b="1" i="0" u="none" strike="noStrike" cap="none" normalizeH="0" baseline="0" dirty="0">
                <a:ln>
                  <a:noFill/>
                </a:ln>
                <a:solidFill>
                  <a:schemeClr val="tx1"/>
                </a:solidFill>
                <a:effectLst/>
                <a:latin typeface="Courier New"/>
                <a:cs typeface="Courier New"/>
              </a:endParaRPr>
            </a:p>
          </p:txBody>
        </p:sp>
        <p:sp>
          <p:nvSpPr>
            <p:cNvPr id="36" name="Rounded Rectangle 35"/>
            <p:cNvSpPr/>
            <p:nvPr/>
          </p:nvSpPr>
          <p:spPr bwMode="auto">
            <a:xfrm>
              <a:off x="5486400" y="43434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a:cs typeface="Courier New"/>
                </a:rPr>
                <a:t>fred</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sp>
          <p:nvSpPr>
            <p:cNvPr id="37" name="Rounded Rectangle 36"/>
            <p:cNvSpPr/>
            <p:nvPr/>
          </p:nvSpPr>
          <p:spPr bwMode="auto">
            <a:xfrm>
              <a:off x="6781800" y="4343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38" name="Rounded Rectangle 37"/>
            <p:cNvSpPr/>
            <p:nvPr/>
          </p:nvSpPr>
          <p:spPr bwMode="auto">
            <a:xfrm>
              <a:off x="6781800" y="4648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39" name="Rounded Rectangle 38"/>
            <p:cNvSpPr/>
            <p:nvPr/>
          </p:nvSpPr>
          <p:spPr bwMode="auto">
            <a:xfrm>
              <a:off x="6781800" y="4953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gr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t>Loading</a:t>
            </a:r>
          </a:p>
        </p:txBody>
      </p:sp>
      <p:sp>
        <p:nvSpPr>
          <p:cNvPr id="147459" name="Rectangle 3"/>
          <p:cNvSpPr>
            <a:spLocks noGrp="1" noChangeArrowheads="1"/>
          </p:cNvSpPr>
          <p:nvPr>
            <p:ph idx="1"/>
          </p:nvPr>
        </p:nvSpPr>
        <p:spPr>
          <a:xfrm>
            <a:off x="838200" y="1752600"/>
            <a:ext cx="7772400" cy="4419600"/>
          </a:xfrm>
        </p:spPr>
        <p:txBody>
          <a:bodyPr/>
          <a:lstStyle/>
          <a:p>
            <a:r>
              <a:rPr lang="en-US"/>
              <a:t>“Executable” file </a:t>
            </a:r>
            <a:r>
              <a:rPr lang="en-US" i="1"/>
              <a:t>still</a:t>
            </a:r>
            <a:r>
              <a:rPr lang="en-US"/>
              <a:t> not directly executable</a:t>
            </a:r>
          </a:p>
          <a:p>
            <a:pPr lvl="1"/>
            <a:r>
              <a:rPr lang="en-US"/>
              <a:t>Still has some names</a:t>
            </a:r>
          </a:p>
          <a:p>
            <a:pPr lvl="1"/>
            <a:r>
              <a:rPr lang="en-US"/>
              <a:t>Mostly machine language, but not entirely</a:t>
            </a:r>
          </a:p>
          <a:p>
            <a:r>
              <a:rPr lang="en-US"/>
              <a:t>Final step: when the program is run, the loader loads it into memory and replaces names with addresses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F43B334-E060-7E40-A5C8-383752B97FC1}" type="slidenum">
              <a:rPr lang="en-US"/>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A Word About Memory</a:t>
            </a:r>
          </a:p>
        </p:txBody>
      </p:sp>
      <p:sp>
        <p:nvSpPr>
          <p:cNvPr id="148483" name="Rectangle 3"/>
          <p:cNvSpPr>
            <a:spLocks noGrp="1" noChangeArrowheads="1"/>
          </p:cNvSpPr>
          <p:nvPr>
            <p:ph idx="1"/>
          </p:nvPr>
        </p:nvSpPr>
        <p:spPr/>
        <p:txBody>
          <a:bodyPr/>
          <a:lstStyle/>
          <a:p>
            <a:r>
              <a:rPr lang="en-US" sz="2800"/>
              <a:t>For our example, we are assuming a very simple kind of memory architecture</a:t>
            </a:r>
          </a:p>
          <a:p>
            <a:r>
              <a:rPr lang="en-US" sz="2800"/>
              <a:t>Memory organized as an array of bytes</a:t>
            </a:r>
          </a:p>
          <a:p>
            <a:r>
              <a:rPr lang="en-US" sz="2800"/>
              <a:t>Index of each byte in this array is its </a:t>
            </a:r>
            <a:r>
              <a:rPr lang="en-US" sz="2800" i="1"/>
              <a:t>address</a:t>
            </a:r>
            <a:endParaRPr lang="en-US" sz="2800"/>
          </a:p>
          <a:p>
            <a:r>
              <a:rPr lang="en-US" sz="2800"/>
              <a:t>Before loading, language system does not know where in this array the program will be placed</a:t>
            </a:r>
          </a:p>
          <a:p>
            <a:r>
              <a:rPr lang="en-US" sz="2800"/>
              <a:t>Loader finds an address for every piece and replaces names with addresses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BAACD40-88FC-DE43-8C60-7B97F5916DD2}" type="slidenum">
              <a:rPr lang="en-US"/>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Chapter Four</a:t>
            </a:r>
            <a:endParaRPr lang="en-US"/>
          </a:p>
        </p:txBody>
      </p:sp>
      <p:sp>
        <p:nvSpPr>
          <p:cNvPr id="10" name="Footer Placeholder 4"/>
          <p:cNvSpPr>
            <a:spLocks noGrp="1"/>
          </p:cNvSpPr>
          <p:nvPr>
            <p:ph type="ftr" sz="quarter" idx="11"/>
          </p:nvPr>
        </p:nvSpPr>
        <p:spPr/>
        <p:txBody>
          <a:bodyPr/>
          <a:lstStyle/>
          <a:p>
            <a:r>
              <a:rPr lang="en-US" smtClean="0"/>
              <a:t>Modern Programming Languages, 2nd ed.</a:t>
            </a:r>
            <a:endParaRPr lang="en-US"/>
          </a:p>
        </p:txBody>
      </p:sp>
      <p:sp>
        <p:nvSpPr>
          <p:cNvPr id="11" name="Slide Number Placeholder 5"/>
          <p:cNvSpPr>
            <a:spLocks noGrp="1"/>
          </p:cNvSpPr>
          <p:nvPr>
            <p:ph type="sldNum" sz="quarter" idx="12"/>
          </p:nvPr>
        </p:nvSpPr>
        <p:spPr/>
        <p:txBody>
          <a:bodyPr/>
          <a:lstStyle/>
          <a:p>
            <a:fld id="{16ED5440-2A47-004E-848D-D32E4731B9BB}" type="slidenum">
              <a:rPr lang="en-US"/>
              <a:pPr/>
              <a:t>13</a:t>
            </a:fld>
            <a:endParaRPr lang="en-US" dirty="0"/>
          </a:p>
        </p:txBody>
      </p:sp>
      <p:sp>
        <p:nvSpPr>
          <p:cNvPr id="149506" name="Text Box 2"/>
          <p:cNvSpPr txBox="1">
            <a:spLocks noChangeArrowheads="1"/>
          </p:cNvSpPr>
          <p:nvPr/>
        </p:nvSpPr>
        <p:spPr bwMode="auto">
          <a:xfrm>
            <a:off x="3962400" y="2743200"/>
            <a:ext cx="990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loader</a:t>
            </a:r>
          </a:p>
        </p:txBody>
      </p:sp>
      <p:sp>
        <p:nvSpPr>
          <p:cNvPr id="149507" name="Rectangle 3"/>
          <p:cNvSpPr>
            <a:spLocks noChangeArrowheads="1"/>
          </p:cNvSpPr>
          <p:nvPr/>
        </p:nvSpPr>
        <p:spPr bwMode="auto">
          <a:xfrm>
            <a:off x="3703638" y="2073275"/>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149509" name="AutoShape 5"/>
          <p:cNvSpPr>
            <a:spLocks noChangeArrowheads="1"/>
          </p:cNvSpPr>
          <p:nvPr/>
        </p:nvSpPr>
        <p:spPr bwMode="auto">
          <a:xfrm>
            <a:off x="3886200" y="2209800"/>
            <a:ext cx="1219200" cy="533400"/>
          </a:xfrm>
          <a:prstGeom prst="rightArrow">
            <a:avLst>
              <a:gd name="adj1" fmla="val 50000"/>
              <a:gd name="adj2" fmla="val 57143"/>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9510" name="Rectangle 6"/>
          <p:cNvSpPr>
            <a:spLocks noChangeArrowheads="1"/>
          </p:cNvSpPr>
          <p:nvPr/>
        </p:nvSpPr>
        <p:spPr bwMode="auto">
          <a:xfrm>
            <a:off x="3703638" y="1649413"/>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149513" name="Rectangle 9"/>
          <p:cNvSpPr>
            <a:spLocks noChangeArrowheads="1"/>
          </p:cNvSpPr>
          <p:nvPr/>
        </p:nvSpPr>
        <p:spPr bwMode="auto">
          <a:xfrm>
            <a:off x="3444875" y="1311275"/>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12" name="Group 11"/>
          <p:cNvGrpSpPr/>
          <p:nvPr/>
        </p:nvGrpSpPr>
        <p:grpSpPr>
          <a:xfrm>
            <a:off x="533400" y="990600"/>
            <a:ext cx="2590800" cy="4267200"/>
            <a:chOff x="5486400" y="990600"/>
            <a:chExt cx="2590800" cy="4267200"/>
          </a:xfrm>
        </p:grpSpPr>
        <p:sp>
          <p:nvSpPr>
            <p:cNvPr id="13" name="Rounded Rectangle 12"/>
            <p:cNvSpPr/>
            <p:nvPr/>
          </p:nvSpPr>
          <p:spPr bwMode="auto">
            <a:xfrm>
              <a:off x="6781800" y="1600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800" i="0" u="none" strike="sngStrike" cap="none" normalizeH="0" baseline="0" dirty="0" err="1" smtClean="0">
                  <a:ln>
                    <a:noFill/>
                  </a:ln>
                  <a:solidFill>
                    <a:schemeClr val="tx1"/>
                  </a:solidFill>
                  <a:effectLst/>
                  <a:latin typeface="Courier New"/>
                  <a:cs typeface="Courier New"/>
                </a:rPr>
                <a:t>xxxx</a:t>
              </a:r>
              <a:r>
                <a:rPr lang="en-US" sz="1800" i="0" dirty="0" smtClean="0">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14" name="Rounded Rectangle 13"/>
            <p:cNvSpPr/>
            <p:nvPr/>
          </p:nvSpPr>
          <p:spPr bwMode="auto">
            <a:xfrm>
              <a:off x="6781800" y="990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0</a:t>
              </a:r>
              <a:endParaRPr kumimoji="0" lang="en-US" sz="1800" b="1" i="0" u="none" strike="noStrike" cap="none" normalizeH="0" baseline="0" dirty="0">
                <a:ln>
                  <a:noFill/>
                </a:ln>
                <a:solidFill>
                  <a:schemeClr val="tx1"/>
                </a:solidFill>
                <a:effectLst/>
                <a:latin typeface="Courier New"/>
                <a:cs typeface="Courier New"/>
              </a:endParaRPr>
            </a:p>
          </p:txBody>
        </p:sp>
        <p:sp>
          <p:nvSpPr>
            <p:cNvPr id="15" name="Rounded Rectangle 14"/>
            <p:cNvSpPr/>
            <p:nvPr/>
          </p:nvSpPr>
          <p:spPr bwMode="auto">
            <a:xfrm>
              <a:off x="6781800" y="1905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i="0" strike="sngStrike" dirty="0" smtClean="0">
                  <a:latin typeface="Courier New"/>
                  <a:cs typeface="Courier New"/>
                </a:rPr>
                <a:t>xx</a:t>
              </a:r>
              <a:r>
                <a:rPr lang="en-US" sz="1800" i="0" dirty="0" smtClean="0">
                  <a:latin typeface="Courier New"/>
                  <a:cs typeface="Courier New"/>
                </a:rPr>
                <a:t> </a:t>
              </a:r>
              <a:r>
                <a:rPr lang="en-US" sz="1800" b="1" i="0" dirty="0" err="1" smtClean="0">
                  <a:latin typeface="Courier New"/>
                  <a:cs typeface="Courier New"/>
                </a:rPr>
                <a:t>i</a:t>
              </a:r>
              <a:r>
                <a:rPr lang="en-US" sz="1800" b="1" i="0" dirty="0" smtClean="0">
                  <a:latin typeface="Courier New"/>
                  <a:cs typeface="Courier New"/>
                </a:rPr>
                <a:t> </a:t>
              </a:r>
              <a:r>
                <a:rPr lang="en-US" sz="1800" i="0" strike="sngStrike" dirty="0" err="1" smtClean="0">
                  <a:latin typeface="Courier New"/>
                  <a:cs typeface="Courier New"/>
                </a:rPr>
                <a:t>x</a:t>
              </a:r>
              <a:endParaRPr kumimoji="0" lang="en-US" sz="1800" i="0" u="none" strike="sngStrike" cap="none" normalizeH="0" baseline="0" dirty="0">
                <a:ln>
                  <a:noFill/>
                </a:ln>
                <a:solidFill>
                  <a:schemeClr val="tx1"/>
                </a:solidFill>
                <a:effectLst/>
                <a:latin typeface="Courier New"/>
                <a:cs typeface="Courier New"/>
              </a:endParaRPr>
            </a:p>
          </p:txBody>
        </p:sp>
        <p:sp>
          <p:nvSpPr>
            <p:cNvPr id="16" name="Rounded Rectangle 15"/>
            <p:cNvSpPr/>
            <p:nvPr/>
          </p:nvSpPr>
          <p:spPr bwMode="auto">
            <a:xfrm>
              <a:off x="6781800" y="2209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17" name="Rounded Rectangle 16"/>
            <p:cNvSpPr/>
            <p:nvPr/>
          </p:nvSpPr>
          <p:spPr bwMode="auto">
            <a:xfrm>
              <a:off x="6781800" y="2514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a:t>
              </a:r>
              <a:r>
                <a:rPr kumimoji="0" lang="en-US" sz="1800" i="0" u="none" strike="sngStrike" cap="none" normalizeH="0" baseline="0" dirty="0" err="1" smtClean="0">
                  <a:ln>
                    <a:noFill/>
                  </a:ln>
                  <a:solidFill>
                    <a:schemeClr val="tx1"/>
                  </a:solidFill>
                  <a:effectLst/>
                  <a:latin typeface="Courier New"/>
                  <a:cs typeface="Courier New"/>
                </a:rPr>
                <a:t>xxx</a:t>
              </a:r>
              <a:r>
                <a:rPr kumimoji="0" lang="en-US" sz="1800" i="0" u="non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18" name="Rounded Rectangle 17"/>
            <p:cNvSpPr/>
            <p:nvPr/>
          </p:nvSpPr>
          <p:spPr bwMode="auto">
            <a:xfrm>
              <a:off x="6781800" y="2819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a:t>
              </a:r>
              <a:r>
                <a:rPr kumimoji="0" lang="en-US" sz="1800" b="1"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fred</a:t>
              </a:r>
              <a:endParaRPr kumimoji="0" lang="en-US" sz="1800" b="1" i="0" u="none" strike="noStrike" cap="none" normalizeH="0" baseline="0" dirty="0">
                <a:ln>
                  <a:noFill/>
                </a:ln>
                <a:solidFill>
                  <a:schemeClr val="tx1"/>
                </a:solidFill>
                <a:effectLst/>
                <a:latin typeface="Courier New"/>
                <a:cs typeface="Courier New"/>
              </a:endParaRPr>
            </a:p>
          </p:txBody>
        </p:sp>
        <p:sp>
          <p:nvSpPr>
            <p:cNvPr id="19" name="Rounded Rectangle 18"/>
            <p:cNvSpPr/>
            <p:nvPr/>
          </p:nvSpPr>
          <p:spPr bwMode="auto">
            <a:xfrm>
              <a:off x="6781800" y="3124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a:t>
              </a:r>
              <a:r>
                <a:rPr kumimoji="0" lang="en-US" sz="1800"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20" name="Rounded Rectangle 19"/>
            <p:cNvSpPr/>
            <p:nvPr/>
          </p:nvSpPr>
          <p:spPr bwMode="auto">
            <a:xfrm>
              <a:off x="6781800" y="3429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21" name="Rounded Rectangle 20"/>
            <p:cNvSpPr/>
            <p:nvPr/>
          </p:nvSpPr>
          <p:spPr bwMode="auto">
            <a:xfrm>
              <a:off x="6781800" y="3733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22" name="Rounded Rectangle 21"/>
            <p:cNvSpPr/>
            <p:nvPr/>
          </p:nvSpPr>
          <p:spPr bwMode="auto">
            <a:xfrm>
              <a:off x="5486400" y="9906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a:cs typeface="Courier New"/>
                </a:rPr>
                <a:t>i</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sp>
          <p:nvSpPr>
            <p:cNvPr id="23" name="Rounded Rectangle 22"/>
            <p:cNvSpPr/>
            <p:nvPr/>
          </p:nvSpPr>
          <p:spPr bwMode="auto">
            <a:xfrm>
              <a:off x="5486400" y="16002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main:</a:t>
              </a:r>
              <a:endParaRPr kumimoji="0" lang="en-US" sz="1800" b="1" i="0" u="none" strike="noStrike" cap="none" normalizeH="0" baseline="0" dirty="0">
                <a:ln>
                  <a:noFill/>
                </a:ln>
                <a:solidFill>
                  <a:schemeClr val="tx1"/>
                </a:solidFill>
                <a:effectLst/>
                <a:latin typeface="Courier New"/>
                <a:cs typeface="Courier New"/>
              </a:endParaRPr>
            </a:p>
          </p:txBody>
        </p:sp>
        <p:sp>
          <p:nvSpPr>
            <p:cNvPr id="24" name="Rounded Rectangle 23"/>
            <p:cNvSpPr/>
            <p:nvPr/>
          </p:nvSpPr>
          <p:spPr bwMode="auto">
            <a:xfrm>
              <a:off x="5486400" y="43434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a:cs typeface="Courier New"/>
                </a:rPr>
                <a:t>fred</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sp>
          <p:nvSpPr>
            <p:cNvPr id="25" name="Rounded Rectangle 24"/>
            <p:cNvSpPr/>
            <p:nvPr/>
          </p:nvSpPr>
          <p:spPr bwMode="auto">
            <a:xfrm>
              <a:off x="6781800" y="4343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26" name="Rounded Rectangle 25"/>
            <p:cNvSpPr/>
            <p:nvPr/>
          </p:nvSpPr>
          <p:spPr bwMode="auto">
            <a:xfrm>
              <a:off x="6781800" y="4648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27" name="Rounded Rectangle 26"/>
            <p:cNvSpPr/>
            <p:nvPr/>
          </p:nvSpPr>
          <p:spPr bwMode="auto">
            <a:xfrm>
              <a:off x="6781800" y="4953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grpSp>
      <p:grpSp>
        <p:nvGrpSpPr>
          <p:cNvPr id="50" name="Group 49"/>
          <p:cNvGrpSpPr/>
          <p:nvPr/>
        </p:nvGrpSpPr>
        <p:grpSpPr>
          <a:xfrm>
            <a:off x="5410200" y="304800"/>
            <a:ext cx="2590800" cy="5791200"/>
            <a:chOff x="5410200" y="304800"/>
            <a:chExt cx="2590800" cy="5791200"/>
          </a:xfrm>
        </p:grpSpPr>
        <p:sp>
          <p:nvSpPr>
            <p:cNvPr id="29" name="Rounded Rectangle 28"/>
            <p:cNvSpPr/>
            <p:nvPr/>
          </p:nvSpPr>
          <p:spPr bwMode="auto">
            <a:xfrm>
              <a:off x="6705600" y="990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800" i="0" u="none" strike="sngStrike" cap="none" normalizeH="0" baseline="0" dirty="0" err="1" smtClean="0">
                  <a:ln>
                    <a:noFill/>
                  </a:ln>
                  <a:solidFill>
                    <a:schemeClr val="tx1"/>
                  </a:solidFill>
                  <a:effectLst/>
                  <a:latin typeface="Courier New"/>
                  <a:cs typeface="Courier New"/>
                </a:rPr>
                <a:t>xxxx</a:t>
              </a:r>
              <a:r>
                <a:rPr lang="en-US" sz="1800" i="0" dirty="0" smtClean="0">
                  <a:latin typeface="Courier New"/>
                  <a:cs typeface="Courier New"/>
                </a:rPr>
                <a:t> </a:t>
              </a:r>
              <a:r>
                <a:rPr kumimoji="0" lang="en-US" sz="1800" b="1" i="0" u="none" strike="noStrike" cap="none" normalizeH="0" baseline="0" dirty="0" smtClean="0">
                  <a:ln>
                    <a:noFill/>
                  </a:ln>
                  <a:solidFill>
                    <a:schemeClr val="tx1"/>
                  </a:solidFill>
                  <a:effectLst/>
                  <a:latin typeface="Courier New"/>
                  <a:cs typeface="Courier New"/>
                </a:rPr>
                <a:t>80</a:t>
              </a:r>
              <a:endParaRPr kumimoji="0" lang="en-US" sz="1800" b="1" i="0" u="none" strike="noStrike" cap="none" normalizeH="0" baseline="0" dirty="0">
                <a:ln>
                  <a:noFill/>
                </a:ln>
                <a:solidFill>
                  <a:schemeClr val="tx1"/>
                </a:solidFill>
                <a:effectLst/>
                <a:latin typeface="Courier New"/>
                <a:cs typeface="Courier New"/>
              </a:endParaRPr>
            </a:p>
          </p:txBody>
        </p:sp>
        <p:sp>
          <p:nvSpPr>
            <p:cNvPr id="30" name="Rounded Rectangle 29"/>
            <p:cNvSpPr/>
            <p:nvPr/>
          </p:nvSpPr>
          <p:spPr bwMode="auto">
            <a:xfrm>
              <a:off x="6705600" y="5334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0</a:t>
              </a:r>
              <a:endParaRPr kumimoji="0" lang="en-US" sz="1800" b="1" i="0" u="none" strike="noStrike" cap="none" normalizeH="0" baseline="0" dirty="0">
                <a:ln>
                  <a:noFill/>
                </a:ln>
                <a:solidFill>
                  <a:schemeClr val="tx1"/>
                </a:solidFill>
                <a:effectLst/>
                <a:latin typeface="Courier New"/>
                <a:cs typeface="Courier New"/>
              </a:endParaRPr>
            </a:p>
          </p:txBody>
        </p:sp>
        <p:sp>
          <p:nvSpPr>
            <p:cNvPr id="31" name="Rounded Rectangle 30"/>
            <p:cNvSpPr/>
            <p:nvPr/>
          </p:nvSpPr>
          <p:spPr bwMode="auto">
            <a:xfrm>
              <a:off x="6705600" y="1295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i="0" strike="sngStrike" dirty="0" smtClean="0">
                  <a:latin typeface="Courier New"/>
                  <a:cs typeface="Courier New"/>
                </a:rPr>
                <a:t>xx</a:t>
              </a:r>
              <a:r>
                <a:rPr lang="en-US" sz="1800" i="0" dirty="0" smtClean="0">
                  <a:latin typeface="Courier New"/>
                  <a:cs typeface="Courier New"/>
                </a:rPr>
                <a:t> </a:t>
              </a:r>
              <a:r>
                <a:rPr lang="en-US" sz="1800" b="1" i="0" dirty="0" smtClean="0">
                  <a:latin typeface="Courier New"/>
                  <a:cs typeface="Courier New"/>
                </a:rPr>
                <a:t>80 </a:t>
              </a:r>
              <a:r>
                <a:rPr lang="en-US" sz="1800" i="0" strike="sngStrike" dirty="0" err="1" smtClean="0">
                  <a:latin typeface="Courier New"/>
                  <a:cs typeface="Courier New"/>
                </a:rPr>
                <a:t>x</a:t>
              </a:r>
              <a:endParaRPr kumimoji="0" lang="en-US" sz="1800" i="0" u="none" strike="sngStrike" cap="none" normalizeH="0" baseline="0" dirty="0">
                <a:ln>
                  <a:noFill/>
                </a:ln>
                <a:solidFill>
                  <a:schemeClr val="tx1"/>
                </a:solidFill>
                <a:effectLst/>
                <a:latin typeface="Courier New"/>
                <a:cs typeface="Courier New"/>
              </a:endParaRPr>
            </a:p>
          </p:txBody>
        </p:sp>
        <p:sp>
          <p:nvSpPr>
            <p:cNvPr id="32" name="Rounded Rectangle 31"/>
            <p:cNvSpPr/>
            <p:nvPr/>
          </p:nvSpPr>
          <p:spPr bwMode="auto">
            <a:xfrm>
              <a:off x="6705600" y="1600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33" name="Rounded Rectangle 32"/>
            <p:cNvSpPr/>
            <p:nvPr/>
          </p:nvSpPr>
          <p:spPr bwMode="auto">
            <a:xfrm>
              <a:off x="6705600" y="1905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a:t>
              </a:r>
              <a:r>
                <a:rPr kumimoji="0" lang="en-US" sz="1800" i="0" u="none" strike="sngStrike" cap="none" normalizeH="0" baseline="0" dirty="0" err="1" smtClean="0">
                  <a:ln>
                    <a:noFill/>
                  </a:ln>
                  <a:solidFill>
                    <a:schemeClr val="tx1"/>
                  </a:solidFill>
                  <a:effectLst/>
                  <a:latin typeface="Courier New"/>
                  <a:cs typeface="Courier New"/>
                </a:rPr>
                <a:t>xxx</a:t>
              </a:r>
              <a:r>
                <a:rPr kumimoji="0" lang="en-US" sz="1800" i="0" u="none" cap="none" normalizeH="0" baseline="0" dirty="0" smtClean="0">
                  <a:ln>
                    <a:noFill/>
                  </a:ln>
                  <a:solidFill>
                    <a:schemeClr val="tx1"/>
                  </a:solidFill>
                  <a:effectLst/>
                  <a:latin typeface="Courier New"/>
                  <a:cs typeface="Courier New"/>
                </a:rPr>
                <a:t> </a:t>
              </a:r>
              <a:r>
                <a:rPr lang="en-US" sz="1800" b="1" i="0" dirty="0" smtClean="0">
                  <a:latin typeface="Courier New"/>
                  <a:cs typeface="Courier New"/>
                </a:rPr>
                <a:t>80</a:t>
              </a:r>
              <a:endParaRPr kumimoji="0" lang="en-US" sz="1800" b="1" i="0" u="none" strike="noStrike" cap="none" normalizeH="0" baseline="0" dirty="0">
                <a:ln>
                  <a:noFill/>
                </a:ln>
                <a:solidFill>
                  <a:schemeClr val="tx1"/>
                </a:solidFill>
                <a:effectLst/>
                <a:latin typeface="Courier New"/>
                <a:cs typeface="Courier New"/>
              </a:endParaRPr>
            </a:p>
          </p:txBody>
        </p:sp>
        <p:sp>
          <p:nvSpPr>
            <p:cNvPr id="34" name="Rounded Rectangle 33"/>
            <p:cNvSpPr/>
            <p:nvPr/>
          </p:nvSpPr>
          <p:spPr bwMode="auto">
            <a:xfrm>
              <a:off x="6705600" y="2209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a:t>
              </a:r>
              <a:r>
                <a:rPr kumimoji="0" lang="en-US" sz="1800" b="1" i="0" u="none" strike="noStrike" cap="none" normalizeH="0" baseline="0" dirty="0" smtClean="0">
                  <a:ln>
                    <a:noFill/>
                  </a:ln>
                  <a:solidFill>
                    <a:schemeClr val="tx1"/>
                  </a:solidFill>
                  <a:effectLst/>
                  <a:latin typeface="Courier New"/>
                  <a:cs typeface="Courier New"/>
                </a:rPr>
                <a:t> 60</a:t>
              </a:r>
              <a:endParaRPr kumimoji="0" lang="en-US" sz="1800" b="1" i="0" u="none" strike="noStrike" cap="none" normalizeH="0" baseline="0" dirty="0">
                <a:ln>
                  <a:noFill/>
                </a:ln>
                <a:solidFill>
                  <a:schemeClr val="tx1"/>
                </a:solidFill>
                <a:effectLst/>
                <a:latin typeface="Courier New"/>
                <a:cs typeface="Courier New"/>
              </a:endParaRPr>
            </a:p>
          </p:txBody>
        </p:sp>
        <p:sp>
          <p:nvSpPr>
            <p:cNvPr id="35" name="Rounded Rectangle 34"/>
            <p:cNvSpPr/>
            <p:nvPr/>
          </p:nvSpPr>
          <p:spPr bwMode="auto">
            <a:xfrm>
              <a:off x="6705600" y="2514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a:t>
              </a:r>
              <a:r>
                <a:rPr kumimoji="0" lang="en-US" sz="1800"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smtClean="0">
                  <a:ln>
                    <a:noFill/>
                  </a:ln>
                  <a:solidFill>
                    <a:schemeClr val="tx1"/>
                  </a:solidFill>
                  <a:effectLst/>
                  <a:latin typeface="Courier New"/>
                  <a:cs typeface="Courier New"/>
                </a:rPr>
                <a:t>80</a:t>
              </a:r>
              <a:endParaRPr kumimoji="0" lang="en-US" sz="1800" b="1" i="0" u="none" strike="noStrike" cap="none" normalizeH="0" baseline="0" dirty="0">
                <a:ln>
                  <a:noFill/>
                </a:ln>
                <a:solidFill>
                  <a:schemeClr val="tx1"/>
                </a:solidFill>
                <a:effectLst/>
                <a:latin typeface="Courier New"/>
                <a:cs typeface="Courier New"/>
              </a:endParaRPr>
            </a:p>
          </p:txBody>
        </p:sp>
        <p:sp>
          <p:nvSpPr>
            <p:cNvPr id="36" name="Rounded Rectangle 35"/>
            <p:cNvSpPr/>
            <p:nvPr/>
          </p:nvSpPr>
          <p:spPr bwMode="auto">
            <a:xfrm>
              <a:off x="6705600" y="2819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37" name="Rounded Rectangle 36"/>
            <p:cNvSpPr/>
            <p:nvPr/>
          </p:nvSpPr>
          <p:spPr bwMode="auto">
            <a:xfrm>
              <a:off x="6705600" y="3124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38" name="Rounded Rectangle 37"/>
            <p:cNvSpPr/>
            <p:nvPr/>
          </p:nvSpPr>
          <p:spPr bwMode="auto">
            <a:xfrm>
              <a:off x="5410200" y="9906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800" b="1" i="0" dirty="0" smtClean="0">
                  <a:latin typeface="Courier New"/>
                  <a:cs typeface="Courier New"/>
                </a:rPr>
                <a:t>20</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sp>
          <p:nvSpPr>
            <p:cNvPr id="40" name="Rounded Rectangle 39"/>
            <p:cNvSpPr/>
            <p:nvPr/>
          </p:nvSpPr>
          <p:spPr bwMode="auto">
            <a:xfrm>
              <a:off x="5410200" y="39624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60:</a:t>
              </a:r>
              <a:endParaRPr kumimoji="0" lang="en-US" sz="1800" b="1" i="0" u="none" strike="noStrike" cap="none" normalizeH="0" baseline="0" dirty="0">
                <a:ln>
                  <a:noFill/>
                </a:ln>
                <a:solidFill>
                  <a:schemeClr val="tx1"/>
                </a:solidFill>
                <a:effectLst/>
                <a:latin typeface="Courier New"/>
                <a:cs typeface="Courier New"/>
              </a:endParaRPr>
            </a:p>
          </p:txBody>
        </p:sp>
        <p:sp>
          <p:nvSpPr>
            <p:cNvPr id="41" name="Rounded Rectangle 40"/>
            <p:cNvSpPr/>
            <p:nvPr/>
          </p:nvSpPr>
          <p:spPr bwMode="auto">
            <a:xfrm>
              <a:off x="6705600" y="3962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42" name="Rounded Rectangle 41"/>
            <p:cNvSpPr/>
            <p:nvPr/>
          </p:nvSpPr>
          <p:spPr bwMode="auto">
            <a:xfrm>
              <a:off x="6705600" y="4267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43" name="Rounded Rectangle 42"/>
            <p:cNvSpPr/>
            <p:nvPr/>
          </p:nvSpPr>
          <p:spPr bwMode="auto">
            <a:xfrm>
              <a:off x="6705600" y="4572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44" name="Rectangle 43"/>
            <p:cNvSpPr/>
            <p:nvPr/>
          </p:nvSpPr>
          <p:spPr bwMode="auto">
            <a:xfrm>
              <a:off x="6705600" y="304800"/>
              <a:ext cx="1295400" cy="5791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8" charset="0"/>
              </a:endParaRPr>
            </a:p>
          </p:txBody>
        </p:sp>
        <p:sp>
          <p:nvSpPr>
            <p:cNvPr id="45" name="Rounded Rectangle 44"/>
            <p:cNvSpPr/>
            <p:nvPr/>
          </p:nvSpPr>
          <p:spPr bwMode="auto">
            <a:xfrm>
              <a:off x="5410200" y="3048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0:</a:t>
              </a:r>
              <a:endParaRPr kumimoji="0" lang="en-US" sz="1800" b="1" i="0" u="none" strike="noStrike" cap="none" normalizeH="0" baseline="0" dirty="0">
                <a:ln>
                  <a:noFill/>
                </a:ln>
                <a:solidFill>
                  <a:schemeClr val="tx1"/>
                </a:solidFill>
                <a:effectLst/>
                <a:latin typeface="Courier New"/>
                <a:cs typeface="Courier New"/>
              </a:endParaRPr>
            </a:p>
          </p:txBody>
        </p:sp>
        <p:sp>
          <p:nvSpPr>
            <p:cNvPr id="46" name="Rounded Rectangle 45"/>
            <p:cNvSpPr/>
            <p:nvPr/>
          </p:nvSpPr>
          <p:spPr bwMode="auto">
            <a:xfrm>
              <a:off x="5410200" y="12954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800" b="1" i="0" dirty="0" smtClean="0">
                  <a:latin typeface="Courier New"/>
                  <a:cs typeface="Courier New"/>
                </a:rPr>
                <a:t>(main)</a:t>
              </a:r>
              <a:endParaRPr kumimoji="0" lang="en-US" sz="1800" b="1" i="0" u="none" strike="noStrike" cap="none" normalizeH="0" baseline="0" dirty="0">
                <a:ln>
                  <a:noFill/>
                </a:ln>
                <a:solidFill>
                  <a:schemeClr val="tx1"/>
                </a:solidFill>
                <a:effectLst/>
                <a:latin typeface="Courier New"/>
                <a:cs typeface="Courier New"/>
              </a:endParaRPr>
            </a:p>
          </p:txBody>
        </p:sp>
        <p:sp>
          <p:nvSpPr>
            <p:cNvPr id="47" name="Rounded Rectangle 46"/>
            <p:cNvSpPr/>
            <p:nvPr/>
          </p:nvSpPr>
          <p:spPr bwMode="auto">
            <a:xfrm>
              <a:off x="5410200" y="42672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a:t>
              </a:r>
              <a:r>
                <a:rPr kumimoji="0" lang="en-US" sz="1800" b="1" i="0" u="none" strike="noStrike" cap="none" normalizeH="0" baseline="0" dirty="0" err="1" smtClean="0">
                  <a:ln>
                    <a:noFill/>
                  </a:ln>
                  <a:solidFill>
                    <a:schemeClr val="tx1"/>
                  </a:solidFill>
                  <a:effectLst/>
                  <a:latin typeface="Courier New"/>
                  <a:cs typeface="Courier New"/>
                </a:rPr>
                <a:t>fred</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sp>
          <p:nvSpPr>
            <p:cNvPr id="48" name="Rounded Rectangle 47"/>
            <p:cNvSpPr/>
            <p:nvPr/>
          </p:nvSpPr>
          <p:spPr bwMode="auto">
            <a:xfrm>
              <a:off x="5410200" y="53340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800" b="1" i="0" dirty="0" smtClean="0">
                  <a:latin typeface="Courier New"/>
                  <a:cs typeface="Courier New"/>
                </a:rPr>
                <a:t>8</a:t>
              </a:r>
              <a:r>
                <a:rPr kumimoji="0" lang="en-US" sz="1800" b="1" i="0" u="none" strike="noStrike" cap="none" normalizeH="0" baseline="0" dirty="0" smtClean="0">
                  <a:ln>
                    <a:noFill/>
                  </a:ln>
                  <a:solidFill>
                    <a:schemeClr val="tx1"/>
                  </a:solidFill>
                  <a:effectLst/>
                  <a:latin typeface="Courier New"/>
                  <a:cs typeface="Courier New"/>
                </a:rPr>
                <a:t>0:</a:t>
              </a:r>
              <a:endParaRPr kumimoji="0" lang="en-US" sz="1800" b="1" i="0" u="none" strike="noStrike" cap="none" normalizeH="0" baseline="0" dirty="0">
                <a:ln>
                  <a:noFill/>
                </a:ln>
                <a:solidFill>
                  <a:schemeClr val="tx1"/>
                </a:solidFill>
                <a:effectLst/>
                <a:latin typeface="Courier New"/>
                <a:cs typeface="Courier New"/>
              </a:endParaRPr>
            </a:p>
          </p:txBody>
        </p:sp>
        <p:sp>
          <p:nvSpPr>
            <p:cNvPr id="49" name="Rounded Rectangle 48"/>
            <p:cNvSpPr/>
            <p:nvPr/>
          </p:nvSpPr>
          <p:spPr bwMode="auto">
            <a:xfrm>
              <a:off x="5410200" y="56388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a:t>
              </a:r>
              <a:r>
                <a:rPr kumimoji="0" lang="en-US" sz="1800" b="1" i="0" u="none" strike="noStrike" cap="none" normalizeH="0" baseline="0" dirty="0" err="1" smtClean="0">
                  <a:ln>
                    <a:noFill/>
                  </a:ln>
                  <a:solidFill>
                    <a:schemeClr val="tx1"/>
                  </a:solidFill>
                  <a:effectLst/>
                  <a:latin typeface="Courier New"/>
                  <a:cs typeface="Courier New"/>
                </a:rPr>
                <a:t>i</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gr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Running</a:t>
            </a:r>
          </a:p>
        </p:txBody>
      </p:sp>
      <p:sp>
        <p:nvSpPr>
          <p:cNvPr id="150531" name="Rectangle 3"/>
          <p:cNvSpPr>
            <a:spLocks noGrp="1" noChangeArrowheads="1"/>
          </p:cNvSpPr>
          <p:nvPr>
            <p:ph idx="1"/>
          </p:nvPr>
        </p:nvSpPr>
        <p:spPr>
          <a:xfrm>
            <a:off x="838200" y="1752600"/>
            <a:ext cx="7772400" cy="4419600"/>
          </a:xfrm>
        </p:spPr>
        <p:txBody>
          <a:bodyPr/>
          <a:lstStyle/>
          <a:p>
            <a:r>
              <a:rPr lang="en-US"/>
              <a:t>After loading, the program is entirely machine language</a:t>
            </a:r>
          </a:p>
          <a:p>
            <a:pPr lvl="1"/>
            <a:r>
              <a:rPr lang="en-US"/>
              <a:t>All names have been replaced with memory addresses</a:t>
            </a:r>
          </a:p>
          <a:p>
            <a:r>
              <a:rPr lang="en-US"/>
              <a:t>Processor begins executing its instructions, and the program runs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1FF44A4-89BF-C142-9304-166E9E11008F}" type="slidenum">
              <a:rPr lang="en-US"/>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The Classical Sequence</a:t>
            </a:r>
          </a:p>
        </p:txBody>
      </p:sp>
      <p:sp>
        <p:nvSpPr>
          <p:cNvPr id="5" name="Date Placeholder 3"/>
          <p:cNvSpPr>
            <a:spLocks noGrp="1"/>
          </p:cNvSpPr>
          <p:nvPr>
            <p:ph type="dt" sz="half" idx="10"/>
          </p:nvPr>
        </p:nvSpPr>
        <p:spPr/>
        <p:txBody>
          <a:bodyPr/>
          <a:lstStyle/>
          <a:p>
            <a:r>
              <a:rPr lang="en-US" smtClean="0"/>
              <a:t>Chapter 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397BF966-EBD9-A341-9466-5B9063C60A53}" type="slidenum">
              <a:rPr lang="en-US"/>
              <a:pPr/>
              <a:t>15</a:t>
            </a:fld>
            <a:endParaRPr lang="en-US"/>
          </a:p>
        </p:txBody>
      </p:sp>
      <p:sp>
        <p:nvSpPr>
          <p:cNvPr id="152582" name="Rectangle 6"/>
          <p:cNvSpPr>
            <a:spLocks noChangeArrowheads="1"/>
          </p:cNvSpPr>
          <p:nvPr/>
        </p:nvSpPr>
        <p:spPr bwMode="auto">
          <a:xfrm>
            <a:off x="2484438" y="2620963"/>
            <a:ext cx="9144000" cy="0"/>
          </a:xfrm>
          <a:prstGeom prst="rect">
            <a:avLst/>
          </a:prstGeom>
          <a:noFill/>
          <a:ln w="9525">
            <a:noFill/>
            <a:miter lim="800000"/>
            <a:headEnd/>
            <a:tailEnd/>
          </a:ln>
          <a:effectLst/>
        </p:spPr>
        <p:txBody>
          <a:bodyPr>
            <a:prstTxWarp prst="textNoShape">
              <a:avLst/>
            </a:prstTxWarp>
            <a:spAutoFit/>
          </a:bodyPr>
          <a:lstStyle/>
          <a:p>
            <a:endParaRPr lang="en-US"/>
          </a:p>
        </p:txBody>
      </p:sp>
      <p:sp>
        <p:nvSpPr>
          <p:cNvPr id="8" name="Right Arrow 7"/>
          <p:cNvSpPr/>
          <p:nvPr/>
        </p:nvSpPr>
        <p:spPr bwMode="auto">
          <a:xfrm>
            <a:off x="990600" y="2133600"/>
            <a:ext cx="1219200" cy="60960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08" charset="0"/>
              </a:rPr>
              <a:t>editor</a:t>
            </a:r>
            <a:endParaRPr kumimoji="0" lang="en-US" sz="1800" b="0" i="0" u="none" strike="noStrike" cap="none" normalizeH="0" baseline="0" dirty="0">
              <a:ln>
                <a:noFill/>
              </a:ln>
              <a:solidFill>
                <a:schemeClr val="tx1"/>
              </a:solidFill>
              <a:effectLst/>
              <a:latin typeface="Times New Roman" pitchFamily="-108" charset="0"/>
            </a:endParaRPr>
          </a:p>
        </p:txBody>
      </p:sp>
      <p:sp>
        <p:nvSpPr>
          <p:cNvPr id="9" name="Right Arrow 8"/>
          <p:cNvSpPr/>
          <p:nvPr/>
        </p:nvSpPr>
        <p:spPr bwMode="auto">
          <a:xfrm>
            <a:off x="3276600" y="2133600"/>
            <a:ext cx="1219200" cy="60960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08" charset="0"/>
              </a:rPr>
              <a:t>compiler</a:t>
            </a:r>
            <a:endParaRPr kumimoji="0" lang="en-US" sz="1800" b="0" i="0" u="none" strike="noStrike" cap="none" normalizeH="0" baseline="0" dirty="0">
              <a:ln>
                <a:noFill/>
              </a:ln>
              <a:solidFill>
                <a:schemeClr val="tx1"/>
              </a:solidFill>
              <a:effectLst/>
              <a:latin typeface="Times New Roman" pitchFamily="-108" charset="0"/>
            </a:endParaRPr>
          </a:p>
        </p:txBody>
      </p:sp>
      <p:sp>
        <p:nvSpPr>
          <p:cNvPr id="10" name="Right Arrow 9"/>
          <p:cNvSpPr/>
          <p:nvPr/>
        </p:nvSpPr>
        <p:spPr bwMode="auto">
          <a:xfrm>
            <a:off x="6172200" y="2133600"/>
            <a:ext cx="1371600" cy="60960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08" charset="0"/>
              </a:rPr>
              <a:t>assembler</a:t>
            </a:r>
            <a:endParaRPr kumimoji="0" lang="en-US" sz="1800" b="0" i="0" u="none" strike="noStrike" cap="none" normalizeH="0" baseline="0" dirty="0">
              <a:ln>
                <a:noFill/>
              </a:ln>
              <a:solidFill>
                <a:schemeClr val="tx1"/>
              </a:solidFill>
              <a:effectLst/>
              <a:latin typeface="Times New Roman" pitchFamily="-108" charset="0"/>
            </a:endParaRPr>
          </a:p>
        </p:txBody>
      </p:sp>
      <p:sp>
        <p:nvSpPr>
          <p:cNvPr id="11" name="Right Arrow 10"/>
          <p:cNvSpPr/>
          <p:nvPr/>
        </p:nvSpPr>
        <p:spPr bwMode="auto">
          <a:xfrm>
            <a:off x="4572000" y="3581400"/>
            <a:ext cx="1219200" cy="60960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08" charset="0"/>
              </a:rPr>
              <a:t>loader</a:t>
            </a:r>
            <a:endParaRPr kumimoji="0" lang="en-US" sz="1800" b="0" i="0" u="none" strike="noStrike" cap="none" normalizeH="0" baseline="0" dirty="0">
              <a:ln>
                <a:noFill/>
              </a:ln>
              <a:solidFill>
                <a:schemeClr val="tx1"/>
              </a:solidFill>
              <a:effectLst/>
              <a:latin typeface="Times New Roman" pitchFamily="-108" charset="0"/>
            </a:endParaRPr>
          </a:p>
        </p:txBody>
      </p:sp>
      <p:sp>
        <p:nvSpPr>
          <p:cNvPr id="12" name="Right Arrow 11"/>
          <p:cNvSpPr/>
          <p:nvPr/>
        </p:nvSpPr>
        <p:spPr bwMode="auto">
          <a:xfrm>
            <a:off x="1905000" y="3581400"/>
            <a:ext cx="1219200" cy="60960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08" charset="0"/>
              </a:rPr>
              <a:t>linker</a:t>
            </a:r>
            <a:endParaRPr kumimoji="0" lang="en-US" sz="1800" b="0" i="0" u="none" strike="noStrike" cap="none" normalizeH="0" baseline="0" dirty="0">
              <a:ln>
                <a:noFill/>
              </a:ln>
              <a:solidFill>
                <a:schemeClr val="tx1"/>
              </a:solidFill>
              <a:effectLst/>
              <a:latin typeface="Times New Roman" pitchFamily="-108" charset="0"/>
            </a:endParaRPr>
          </a:p>
        </p:txBody>
      </p:sp>
      <p:sp>
        <p:nvSpPr>
          <p:cNvPr id="13" name="TextBox 12"/>
          <p:cNvSpPr txBox="1"/>
          <p:nvPr/>
        </p:nvSpPr>
        <p:spPr>
          <a:xfrm>
            <a:off x="2133600" y="2057400"/>
            <a:ext cx="1143000" cy="646331"/>
          </a:xfrm>
          <a:prstGeom prst="rect">
            <a:avLst/>
          </a:prstGeom>
          <a:noFill/>
        </p:spPr>
        <p:txBody>
          <a:bodyPr wrap="square" rtlCol="0">
            <a:spAutoFit/>
          </a:bodyPr>
          <a:lstStyle/>
          <a:p>
            <a:pPr algn="ctr"/>
            <a:r>
              <a:rPr lang="en-US" sz="1800" dirty="0" smtClean="0"/>
              <a:t>source</a:t>
            </a:r>
          </a:p>
          <a:p>
            <a:pPr algn="ctr"/>
            <a:r>
              <a:rPr lang="en-US" sz="1800" dirty="0" smtClean="0"/>
              <a:t>file</a:t>
            </a:r>
            <a:endParaRPr lang="en-US" sz="1800" dirty="0"/>
          </a:p>
        </p:txBody>
      </p:sp>
      <p:sp>
        <p:nvSpPr>
          <p:cNvPr id="14" name="TextBox 13"/>
          <p:cNvSpPr txBox="1"/>
          <p:nvPr/>
        </p:nvSpPr>
        <p:spPr>
          <a:xfrm>
            <a:off x="4572000" y="2057400"/>
            <a:ext cx="1524000" cy="646331"/>
          </a:xfrm>
          <a:prstGeom prst="rect">
            <a:avLst/>
          </a:prstGeom>
          <a:noFill/>
        </p:spPr>
        <p:txBody>
          <a:bodyPr wrap="square" rtlCol="0">
            <a:spAutoFit/>
          </a:bodyPr>
          <a:lstStyle/>
          <a:p>
            <a:pPr algn="ctr"/>
            <a:r>
              <a:rPr lang="en-US" sz="1800" dirty="0" smtClean="0"/>
              <a:t>assembly-</a:t>
            </a:r>
          </a:p>
          <a:p>
            <a:pPr algn="ctr"/>
            <a:r>
              <a:rPr lang="en-US" sz="1800" dirty="0" smtClean="0"/>
              <a:t>language file</a:t>
            </a:r>
            <a:endParaRPr lang="en-US" sz="1800" dirty="0"/>
          </a:p>
        </p:txBody>
      </p:sp>
      <p:sp>
        <p:nvSpPr>
          <p:cNvPr id="15" name="TextBox 14"/>
          <p:cNvSpPr txBox="1"/>
          <p:nvPr/>
        </p:nvSpPr>
        <p:spPr>
          <a:xfrm>
            <a:off x="7543800" y="2057400"/>
            <a:ext cx="1143000" cy="646331"/>
          </a:xfrm>
          <a:prstGeom prst="rect">
            <a:avLst/>
          </a:prstGeom>
          <a:noFill/>
        </p:spPr>
        <p:txBody>
          <a:bodyPr wrap="square" rtlCol="0">
            <a:spAutoFit/>
          </a:bodyPr>
          <a:lstStyle/>
          <a:p>
            <a:pPr algn="ctr"/>
            <a:r>
              <a:rPr lang="en-US" sz="1800" dirty="0" smtClean="0"/>
              <a:t>object</a:t>
            </a:r>
          </a:p>
          <a:p>
            <a:pPr algn="ctr"/>
            <a:r>
              <a:rPr lang="en-US" sz="1800" dirty="0" smtClean="0"/>
              <a:t>file</a:t>
            </a:r>
            <a:endParaRPr lang="en-US" sz="1800" dirty="0"/>
          </a:p>
        </p:txBody>
      </p:sp>
      <p:sp>
        <p:nvSpPr>
          <p:cNvPr id="16" name="TextBox 15"/>
          <p:cNvSpPr txBox="1"/>
          <p:nvPr/>
        </p:nvSpPr>
        <p:spPr>
          <a:xfrm>
            <a:off x="3200400" y="3505200"/>
            <a:ext cx="1295400" cy="646331"/>
          </a:xfrm>
          <a:prstGeom prst="rect">
            <a:avLst/>
          </a:prstGeom>
          <a:noFill/>
        </p:spPr>
        <p:txBody>
          <a:bodyPr wrap="square" rtlCol="0">
            <a:spAutoFit/>
          </a:bodyPr>
          <a:lstStyle/>
          <a:p>
            <a:pPr algn="ctr"/>
            <a:r>
              <a:rPr lang="en-US" sz="1800" dirty="0" smtClean="0"/>
              <a:t>executable</a:t>
            </a:r>
          </a:p>
          <a:p>
            <a:pPr algn="ctr"/>
            <a:r>
              <a:rPr lang="en-US" sz="1800" dirty="0" smtClean="0"/>
              <a:t>file</a:t>
            </a:r>
            <a:endParaRPr lang="en-US" sz="1800" dirty="0"/>
          </a:p>
        </p:txBody>
      </p:sp>
      <p:sp>
        <p:nvSpPr>
          <p:cNvPr id="17" name="TextBox 16"/>
          <p:cNvSpPr txBox="1"/>
          <p:nvPr/>
        </p:nvSpPr>
        <p:spPr>
          <a:xfrm>
            <a:off x="5791200" y="3505200"/>
            <a:ext cx="1981200" cy="646331"/>
          </a:xfrm>
          <a:prstGeom prst="rect">
            <a:avLst/>
          </a:prstGeom>
          <a:noFill/>
        </p:spPr>
        <p:txBody>
          <a:bodyPr wrap="square" rtlCol="0">
            <a:spAutoFit/>
          </a:bodyPr>
          <a:lstStyle/>
          <a:p>
            <a:pPr algn="ctr"/>
            <a:r>
              <a:rPr lang="en-US" sz="1800" dirty="0" smtClean="0"/>
              <a:t>running program</a:t>
            </a:r>
          </a:p>
          <a:p>
            <a:pPr algn="ctr"/>
            <a:r>
              <a:rPr lang="en-US" sz="1800" dirty="0" smtClean="0"/>
              <a:t>in memory</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a:t>About Optimization</a:t>
            </a:r>
          </a:p>
        </p:txBody>
      </p:sp>
      <p:sp>
        <p:nvSpPr>
          <p:cNvPr id="195587" name="Rectangle 3"/>
          <p:cNvSpPr>
            <a:spLocks noGrp="1" noChangeArrowheads="1"/>
          </p:cNvSpPr>
          <p:nvPr>
            <p:ph idx="1"/>
          </p:nvPr>
        </p:nvSpPr>
        <p:spPr/>
        <p:txBody>
          <a:bodyPr/>
          <a:lstStyle/>
          <a:p>
            <a:r>
              <a:rPr lang="en-US"/>
              <a:t>Code generated by a compiler is usually </a:t>
            </a:r>
            <a:r>
              <a:rPr lang="en-US" i="1"/>
              <a:t>optimized</a:t>
            </a:r>
            <a:r>
              <a:rPr lang="en-US"/>
              <a:t> to make it faster, smaller, or both</a:t>
            </a:r>
          </a:p>
          <a:p>
            <a:r>
              <a:rPr lang="en-US"/>
              <a:t>Other optimizations may be done by the assembler, linker, and/or loader</a:t>
            </a:r>
          </a:p>
          <a:p>
            <a:r>
              <a:rPr lang="en-US"/>
              <a:t>A misnomer: the resulting code is better, but not guaranteed to be optimal</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6B6B6954-BAED-F640-AFE8-BC16B6D348AE}" type="slidenum">
              <a:rPr lang="en-US"/>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1026"/>
          <p:cNvSpPr>
            <a:spLocks noGrp="1" noChangeArrowheads="1"/>
          </p:cNvSpPr>
          <p:nvPr>
            <p:ph type="title"/>
          </p:nvPr>
        </p:nvSpPr>
        <p:spPr/>
        <p:txBody>
          <a:bodyPr/>
          <a:lstStyle/>
          <a:p>
            <a:r>
              <a:rPr lang="en-US"/>
              <a:t>Example</a:t>
            </a:r>
          </a:p>
        </p:txBody>
      </p:sp>
      <p:sp>
        <p:nvSpPr>
          <p:cNvPr id="196611" name="Rectangle 1027"/>
          <p:cNvSpPr>
            <a:spLocks noGrp="1" noChangeArrowheads="1"/>
          </p:cNvSpPr>
          <p:nvPr>
            <p:ph idx="1"/>
          </p:nvPr>
        </p:nvSpPr>
        <p:spPr/>
        <p:txBody>
          <a:bodyPr/>
          <a:lstStyle/>
          <a:p>
            <a:r>
              <a:rPr lang="en-US"/>
              <a:t>Original code:</a:t>
            </a:r>
            <a:br>
              <a:rPr lang="en-US"/>
            </a:br>
            <a:r>
              <a:rPr lang="en-US"/>
              <a:t/>
            </a:r>
            <a:br>
              <a:rPr lang="en-US"/>
            </a:br>
            <a:r>
              <a:rPr lang="en-US"/>
              <a:t/>
            </a:r>
            <a:br>
              <a:rPr lang="en-US"/>
            </a:br>
            <a:endParaRPr lang="en-US"/>
          </a:p>
          <a:p>
            <a:r>
              <a:rPr lang="en-US"/>
              <a:t>Improved code, with loop invariant moved:</a:t>
            </a:r>
          </a:p>
        </p:txBody>
      </p:sp>
      <p:sp>
        <p:nvSpPr>
          <p:cNvPr id="6" name="Date Placeholder 3"/>
          <p:cNvSpPr>
            <a:spLocks noGrp="1"/>
          </p:cNvSpPr>
          <p:nvPr>
            <p:ph type="dt" sz="half" idx="10"/>
          </p:nvPr>
        </p:nvSpPr>
        <p:spPr/>
        <p:txBody>
          <a:bodyPr/>
          <a:lstStyle/>
          <a:p>
            <a:r>
              <a:rPr lang="en-US" smtClean="0"/>
              <a:t>Chapter Four</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E5D67657-E976-174C-BD50-A26DAB988B34}" type="slidenum">
              <a:rPr lang="en-US"/>
              <a:pPr/>
              <a:t>17</a:t>
            </a:fld>
            <a:endParaRPr lang="en-US"/>
          </a:p>
        </p:txBody>
      </p:sp>
      <p:sp>
        <p:nvSpPr>
          <p:cNvPr id="196612" name="Text Box 1028"/>
          <p:cNvSpPr txBox="1">
            <a:spLocks noChangeArrowheads="1"/>
          </p:cNvSpPr>
          <p:nvPr/>
        </p:nvSpPr>
        <p:spPr bwMode="auto">
          <a:xfrm>
            <a:off x="2362200" y="2209800"/>
            <a:ext cx="37338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 = 0;</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while (i &lt; 100)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a[i++] = x*x*x;</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
        <p:nvSpPr>
          <p:cNvPr id="196613" name="Text Box 1029"/>
          <p:cNvSpPr txBox="1">
            <a:spLocks noChangeArrowheads="1"/>
          </p:cNvSpPr>
          <p:nvPr/>
        </p:nvSpPr>
        <p:spPr bwMode="auto">
          <a:xfrm>
            <a:off x="2362200" y="4343400"/>
            <a:ext cx="35814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 = 0;</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int temp = x*x*x;</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while (i &lt; 100)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a[i++] = temp;</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t>Example</a:t>
            </a:r>
          </a:p>
        </p:txBody>
      </p:sp>
      <p:sp>
        <p:nvSpPr>
          <p:cNvPr id="197635" name="Rectangle 3"/>
          <p:cNvSpPr>
            <a:spLocks noGrp="1" noChangeArrowheads="1"/>
          </p:cNvSpPr>
          <p:nvPr>
            <p:ph idx="1"/>
          </p:nvPr>
        </p:nvSpPr>
        <p:spPr/>
        <p:txBody>
          <a:bodyPr/>
          <a:lstStyle/>
          <a:p>
            <a:r>
              <a:rPr lang="en-US"/>
              <a:t>Loop invariant removal is handled by most compilers</a:t>
            </a:r>
          </a:p>
          <a:p>
            <a:r>
              <a:rPr lang="en-US"/>
              <a:t>That is, most compilers generate the same efficient code from both of the previous examples</a:t>
            </a:r>
          </a:p>
          <a:p>
            <a:r>
              <a:rPr lang="en-US"/>
              <a:t>So it is a waste of the programmer’s time to make the transformation manually</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A64D894-B987-5140-B801-B4B50E2B72E8}" type="slidenum">
              <a:rPr lang="en-US"/>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1026"/>
          <p:cNvSpPr>
            <a:spLocks noGrp="1" noChangeArrowheads="1"/>
          </p:cNvSpPr>
          <p:nvPr>
            <p:ph type="title"/>
          </p:nvPr>
        </p:nvSpPr>
        <p:spPr/>
        <p:txBody>
          <a:bodyPr/>
          <a:lstStyle/>
          <a:p>
            <a:r>
              <a:rPr lang="en-US"/>
              <a:t>Other Optimizations</a:t>
            </a:r>
          </a:p>
        </p:txBody>
      </p:sp>
      <p:sp>
        <p:nvSpPr>
          <p:cNvPr id="198659" name="Rectangle 1027"/>
          <p:cNvSpPr>
            <a:spLocks noGrp="1" noChangeArrowheads="1"/>
          </p:cNvSpPr>
          <p:nvPr>
            <p:ph idx="1"/>
          </p:nvPr>
        </p:nvSpPr>
        <p:spPr/>
        <p:txBody>
          <a:bodyPr/>
          <a:lstStyle/>
          <a:p>
            <a:pPr>
              <a:lnSpc>
                <a:spcPct val="90000"/>
              </a:lnSpc>
            </a:pPr>
            <a:r>
              <a:rPr lang="en-US"/>
              <a:t>Some, like LIR, add variables</a:t>
            </a:r>
          </a:p>
          <a:p>
            <a:pPr>
              <a:lnSpc>
                <a:spcPct val="90000"/>
              </a:lnSpc>
            </a:pPr>
            <a:r>
              <a:rPr lang="en-US"/>
              <a:t>Others remove variables, remove code, add code, move code around, etc.</a:t>
            </a:r>
          </a:p>
          <a:p>
            <a:pPr>
              <a:lnSpc>
                <a:spcPct val="90000"/>
              </a:lnSpc>
            </a:pPr>
            <a:r>
              <a:rPr lang="en-US"/>
              <a:t>All make the connection between source code and object code more complicated</a:t>
            </a:r>
          </a:p>
          <a:p>
            <a:pPr>
              <a:lnSpc>
                <a:spcPct val="90000"/>
              </a:lnSpc>
            </a:pPr>
            <a:r>
              <a:rPr lang="en-US"/>
              <a:t>A simple question, such as “What assembly language code was generated for this statement?” may have a complicated answer</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C613BDF-C4D1-6546-BDE9-02553CC75808}" type="slidenum">
              <a:rPr lang="en-US"/>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Outline</a:t>
            </a:r>
          </a:p>
        </p:txBody>
      </p:sp>
      <p:sp>
        <p:nvSpPr>
          <p:cNvPr id="56323" name="Rectangle 3"/>
          <p:cNvSpPr>
            <a:spLocks noGrp="1" noChangeArrowheads="1"/>
          </p:cNvSpPr>
          <p:nvPr>
            <p:ph idx="1"/>
          </p:nvPr>
        </p:nvSpPr>
        <p:spPr/>
        <p:txBody>
          <a:bodyPr/>
          <a:lstStyle/>
          <a:p>
            <a:r>
              <a:rPr lang="en-US"/>
              <a:t>The classical sequence</a:t>
            </a:r>
          </a:p>
          <a:p>
            <a:r>
              <a:rPr lang="en-US"/>
              <a:t>Variations on the classical sequence</a:t>
            </a:r>
          </a:p>
          <a:p>
            <a:r>
              <a:rPr lang="en-US"/>
              <a:t>Binding times</a:t>
            </a:r>
          </a:p>
          <a:p>
            <a:r>
              <a:rPr lang="en-US"/>
              <a:t>Debuggers</a:t>
            </a:r>
          </a:p>
          <a:p>
            <a:r>
              <a:rPr lang="en-US"/>
              <a:t>Runtime support</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8E4DF0F-2AAF-D94F-83B5-59C0DFF8CDBF}" type="slidenum">
              <a:rPr lang="en-US"/>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t>Outline</a:t>
            </a:r>
          </a:p>
        </p:txBody>
      </p:sp>
      <p:sp>
        <p:nvSpPr>
          <p:cNvPr id="185347" name="Rectangle 3"/>
          <p:cNvSpPr>
            <a:spLocks noGrp="1" noChangeArrowheads="1"/>
          </p:cNvSpPr>
          <p:nvPr>
            <p:ph idx="1"/>
          </p:nvPr>
        </p:nvSpPr>
        <p:spPr/>
        <p:txBody>
          <a:bodyPr/>
          <a:lstStyle/>
          <a:p>
            <a:r>
              <a:rPr lang="en-US">
                <a:solidFill>
                  <a:schemeClr val="bg2"/>
                </a:solidFill>
              </a:rPr>
              <a:t>The classical sequence</a:t>
            </a:r>
          </a:p>
          <a:p>
            <a:r>
              <a:rPr lang="en-US"/>
              <a:t>Variations on the classical sequence</a:t>
            </a:r>
          </a:p>
          <a:p>
            <a:r>
              <a:rPr lang="en-US">
                <a:solidFill>
                  <a:schemeClr val="bg2"/>
                </a:solidFill>
              </a:rPr>
              <a:t>Binding times</a:t>
            </a:r>
          </a:p>
          <a:p>
            <a:r>
              <a:rPr lang="en-US">
                <a:solidFill>
                  <a:schemeClr val="bg2"/>
                </a:solidFill>
              </a:rPr>
              <a:t>Debuggers</a:t>
            </a:r>
          </a:p>
          <a:p>
            <a:r>
              <a:rPr lang="en-US">
                <a:solidFill>
                  <a:schemeClr val="bg2"/>
                </a:solidFill>
              </a:rPr>
              <a:t>Runtime support</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1DBBC98-B3CA-AB4C-837B-EF0114B7C220}" type="slidenum">
              <a:rPr lang="en-US"/>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Variation: Hiding The Steps</a:t>
            </a:r>
          </a:p>
        </p:txBody>
      </p:sp>
      <p:sp>
        <p:nvSpPr>
          <p:cNvPr id="153603" name="Rectangle 3"/>
          <p:cNvSpPr>
            <a:spLocks noGrp="1" noChangeArrowheads="1"/>
          </p:cNvSpPr>
          <p:nvPr>
            <p:ph idx="1"/>
          </p:nvPr>
        </p:nvSpPr>
        <p:spPr>
          <a:xfrm>
            <a:off x="838200" y="1752600"/>
            <a:ext cx="7772400" cy="1371600"/>
          </a:xfrm>
        </p:spPr>
        <p:txBody>
          <a:bodyPr/>
          <a:lstStyle/>
          <a:p>
            <a:pPr>
              <a:lnSpc>
                <a:spcPct val="90000"/>
              </a:lnSpc>
            </a:pPr>
            <a:r>
              <a:rPr lang="en-US" sz="2800"/>
              <a:t>Many language systems make it possible to do the compile-assemble-link part with one command</a:t>
            </a:r>
          </a:p>
          <a:p>
            <a:pPr>
              <a:lnSpc>
                <a:spcPct val="90000"/>
              </a:lnSpc>
            </a:pPr>
            <a:r>
              <a:rPr lang="en-US" sz="2800"/>
              <a:t>Example: </a:t>
            </a:r>
            <a:r>
              <a:rPr lang="en-US" sz="2800" b="1">
                <a:latin typeface="Courier New" pitchFamily="-108" charset="0"/>
              </a:rPr>
              <a:t>gcc</a:t>
            </a:r>
            <a:r>
              <a:rPr lang="en-US" sz="2800"/>
              <a:t> command on a Unix system:</a:t>
            </a:r>
          </a:p>
        </p:txBody>
      </p:sp>
      <p:sp>
        <p:nvSpPr>
          <p:cNvPr id="9" name="Date Placeholder 3"/>
          <p:cNvSpPr>
            <a:spLocks noGrp="1"/>
          </p:cNvSpPr>
          <p:nvPr>
            <p:ph type="dt" sz="half" idx="10"/>
          </p:nvPr>
        </p:nvSpPr>
        <p:spPr/>
        <p:txBody>
          <a:bodyPr/>
          <a:lstStyle/>
          <a:p>
            <a:r>
              <a:rPr lang="en-US" smtClean="0"/>
              <a:t>Chapter Four</a:t>
            </a:r>
            <a:endParaRPr lang="en-US"/>
          </a:p>
        </p:txBody>
      </p:sp>
      <p:sp>
        <p:nvSpPr>
          <p:cNvPr id="10" name="Footer Placeholder 4"/>
          <p:cNvSpPr>
            <a:spLocks noGrp="1"/>
          </p:cNvSpPr>
          <p:nvPr>
            <p:ph type="ftr" sz="quarter" idx="11"/>
          </p:nvPr>
        </p:nvSpPr>
        <p:spPr/>
        <p:txBody>
          <a:bodyPr/>
          <a:lstStyle/>
          <a:p>
            <a:r>
              <a:rPr lang="en-US" smtClean="0"/>
              <a:t>Modern Programming Languages, 2nd ed.</a:t>
            </a:r>
            <a:endParaRPr lang="en-US"/>
          </a:p>
        </p:txBody>
      </p:sp>
      <p:sp>
        <p:nvSpPr>
          <p:cNvPr id="11" name="Slide Number Placeholder 5"/>
          <p:cNvSpPr>
            <a:spLocks noGrp="1"/>
          </p:cNvSpPr>
          <p:nvPr>
            <p:ph type="sldNum" sz="quarter" idx="12"/>
          </p:nvPr>
        </p:nvSpPr>
        <p:spPr/>
        <p:txBody>
          <a:bodyPr/>
          <a:lstStyle/>
          <a:p>
            <a:fld id="{C160C581-7779-0840-95B2-479071737F0F}" type="slidenum">
              <a:rPr lang="en-US"/>
              <a:pPr/>
              <a:t>21</a:t>
            </a:fld>
            <a:endParaRPr lang="en-US"/>
          </a:p>
        </p:txBody>
      </p:sp>
      <p:sp>
        <p:nvSpPr>
          <p:cNvPr id="153604" name="Text Box 4"/>
          <p:cNvSpPr txBox="1">
            <a:spLocks noChangeArrowheads="1"/>
          </p:cNvSpPr>
          <p:nvPr/>
        </p:nvSpPr>
        <p:spPr bwMode="auto">
          <a:xfrm>
            <a:off x="1143000" y="3429000"/>
            <a:ext cx="2819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latin typeface="Courier New" pitchFamily="-108" charset="0"/>
              </a:rPr>
              <a:t>gcc main.c</a:t>
            </a:r>
          </a:p>
        </p:txBody>
      </p:sp>
      <p:sp>
        <p:nvSpPr>
          <p:cNvPr id="153605" name="Text Box 5"/>
          <p:cNvSpPr txBox="1">
            <a:spLocks noChangeArrowheads="1"/>
          </p:cNvSpPr>
          <p:nvPr/>
        </p:nvSpPr>
        <p:spPr bwMode="auto">
          <a:xfrm>
            <a:off x="4800600" y="3429000"/>
            <a:ext cx="36576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latin typeface="Courier New" pitchFamily="-108" charset="0"/>
              </a:rPr>
              <a:t>gcc main.c –S</a:t>
            </a:r>
            <a:br>
              <a:rPr lang="en-US" b="1" i="0">
                <a:latin typeface="Courier New" pitchFamily="-108" charset="0"/>
              </a:rPr>
            </a:br>
            <a:r>
              <a:rPr lang="en-US" b="1" i="0">
                <a:latin typeface="Courier New" pitchFamily="-108" charset="0"/>
              </a:rPr>
              <a:t>as main.s –o main.o</a:t>
            </a:r>
            <a:br>
              <a:rPr lang="en-US" b="1" i="0">
                <a:latin typeface="Courier New" pitchFamily="-108" charset="0"/>
              </a:rPr>
            </a:br>
            <a:r>
              <a:rPr lang="en-US" b="1" i="0">
                <a:latin typeface="Courier New" pitchFamily="-108" charset="0"/>
              </a:rPr>
              <a:t>ld …</a:t>
            </a:r>
          </a:p>
        </p:txBody>
      </p:sp>
      <p:sp>
        <p:nvSpPr>
          <p:cNvPr id="153606" name="Text Box 6"/>
          <p:cNvSpPr txBox="1">
            <a:spLocks noChangeArrowheads="1"/>
          </p:cNvSpPr>
          <p:nvPr/>
        </p:nvSpPr>
        <p:spPr bwMode="auto">
          <a:xfrm>
            <a:off x="4648200" y="3048000"/>
            <a:ext cx="25908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153607" name="Text Box 7"/>
          <p:cNvSpPr txBox="1">
            <a:spLocks noChangeArrowheads="1"/>
          </p:cNvSpPr>
          <p:nvPr/>
        </p:nvSpPr>
        <p:spPr bwMode="auto">
          <a:xfrm>
            <a:off x="4876800" y="4800600"/>
            <a:ext cx="32766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Compile, then assemble, then link</a:t>
            </a:r>
          </a:p>
        </p:txBody>
      </p:sp>
      <p:sp>
        <p:nvSpPr>
          <p:cNvPr id="153608" name="Text Box 8"/>
          <p:cNvSpPr txBox="1">
            <a:spLocks noChangeArrowheads="1"/>
          </p:cNvSpPr>
          <p:nvPr/>
        </p:nvSpPr>
        <p:spPr bwMode="auto">
          <a:xfrm>
            <a:off x="1066800" y="4800600"/>
            <a:ext cx="3276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Compile-assemble-link</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Compiling to Object Code</a:t>
            </a:r>
          </a:p>
        </p:txBody>
      </p:sp>
      <p:sp>
        <p:nvSpPr>
          <p:cNvPr id="154627" name="Rectangle 3"/>
          <p:cNvSpPr>
            <a:spLocks noGrp="1" noChangeArrowheads="1"/>
          </p:cNvSpPr>
          <p:nvPr>
            <p:ph idx="1"/>
          </p:nvPr>
        </p:nvSpPr>
        <p:spPr/>
        <p:txBody>
          <a:bodyPr/>
          <a:lstStyle/>
          <a:p>
            <a:r>
              <a:rPr lang="en-US"/>
              <a:t>Many modern compilers incorporate all the functionality of an assembler</a:t>
            </a:r>
          </a:p>
          <a:p>
            <a:r>
              <a:rPr lang="en-US"/>
              <a:t>They generate object code directly</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D3EB1E4-A2BE-4E45-A05C-22BBB9E608F1}" type="slidenum">
              <a:rPr lang="en-US"/>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Variation: Integrated Development Environments</a:t>
            </a:r>
          </a:p>
        </p:txBody>
      </p:sp>
      <p:sp>
        <p:nvSpPr>
          <p:cNvPr id="155651" name="Rectangle 3"/>
          <p:cNvSpPr>
            <a:spLocks noGrp="1" noChangeArrowheads="1"/>
          </p:cNvSpPr>
          <p:nvPr>
            <p:ph idx="1"/>
          </p:nvPr>
        </p:nvSpPr>
        <p:spPr>
          <a:xfrm>
            <a:off x="838200" y="1676400"/>
            <a:ext cx="7772400" cy="4419600"/>
          </a:xfrm>
        </p:spPr>
        <p:txBody>
          <a:bodyPr/>
          <a:lstStyle/>
          <a:p>
            <a:pPr>
              <a:lnSpc>
                <a:spcPct val="90000"/>
              </a:lnSpc>
            </a:pPr>
            <a:r>
              <a:rPr lang="en-US" sz="2800"/>
              <a:t>A single interface for editing, running and debugging programs</a:t>
            </a:r>
          </a:p>
          <a:p>
            <a:pPr>
              <a:lnSpc>
                <a:spcPct val="90000"/>
              </a:lnSpc>
            </a:pPr>
            <a:r>
              <a:rPr lang="en-US" sz="2800"/>
              <a:t>Integration can add power at every step:</a:t>
            </a:r>
          </a:p>
          <a:p>
            <a:pPr lvl="1">
              <a:lnSpc>
                <a:spcPct val="90000"/>
              </a:lnSpc>
            </a:pPr>
            <a:r>
              <a:rPr lang="en-US" sz="2400"/>
              <a:t>Editor knows language syntax</a:t>
            </a:r>
          </a:p>
          <a:p>
            <a:pPr lvl="1">
              <a:lnSpc>
                <a:spcPct val="90000"/>
              </a:lnSpc>
            </a:pPr>
            <a:r>
              <a:rPr lang="en-US" sz="2400"/>
              <a:t>System may keep a database of source code (not individual text files) and object code</a:t>
            </a:r>
          </a:p>
          <a:p>
            <a:pPr lvl="1">
              <a:lnSpc>
                <a:spcPct val="90000"/>
              </a:lnSpc>
            </a:pPr>
            <a:r>
              <a:rPr lang="en-US" sz="2400"/>
              <a:t>System may maintain versions, coordinate collaboration</a:t>
            </a:r>
          </a:p>
          <a:p>
            <a:pPr lvl="1">
              <a:lnSpc>
                <a:spcPct val="90000"/>
              </a:lnSpc>
            </a:pPr>
            <a:r>
              <a:rPr lang="en-US" sz="2400"/>
              <a:t>Rebuilding after incremental changes can be coordinated, like Unix </a:t>
            </a:r>
            <a:r>
              <a:rPr lang="en-US" sz="2400" b="1">
                <a:latin typeface="Courier New" pitchFamily="-108" charset="0"/>
              </a:rPr>
              <a:t>make</a:t>
            </a:r>
            <a:r>
              <a:rPr lang="en-US" sz="2400"/>
              <a:t> but language-specific</a:t>
            </a:r>
          </a:p>
          <a:p>
            <a:pPr lvl="1">
              <a:lnSpc>
                <a:spcPct val="90000"/>
              </a:lnSpc>
            </a:pPr>
            <a:r>
              <a:rPr lang="en-US" sz="2400"/>
              <a:t>Debuggers can benefit (more on this in a minute…)</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C551527-8D1C-6549-AD4E-F22ED66E1433}" type="slidenum">
              <a:rPr lang="en-US"/>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Variation: Interpreters</a:t>
            </a:r>
          </a:p>
        </p:txBody>
      </p:sp>
      <p:sp>
        <p:nvSpPr>
          <p:cNvPr id="156675" name="Rectangle 3"/>
          <p:cNvSpPr>
            <a:spLocks noGrp="1" noChangeArrowheads="1"/>
          </p:cNvSpPr>
          <p:nvPr>
            <p:ph idx="1"/>
          </p:nvPr>
        </p:nvSpPr>
        <p:spPr/>
        <p:txBody>
          <a:bodyPr/>
          <a:lstStyle/>
          <a:p>
            <a:r>
              <a:rPr lang="en-US" sz="2800"/>
              <a:t>To </a:t>
            </a:r>
            <a:r>
              <a:rPr lang="en-US" sz="2800" i="1"/>
              <a:t>interpret</a:t>
            </a:r>
            <a:r>
              <a:rPr lang="en-US" sz="2800"/>
              <a:t> a program is to carry out the steps it specifies, without first translating into a lower-level language</a:t>
            </a:r>
          </a:p>
          <a:p>
            <a:r>
              <a:rPr lang="en-US" sz="2800"/>
              <a:t>Interpreters are usually much slower</a:t>
            </a:r>
          </a:p>
          <a:p>
            <a:pPr lvl="1"/>
            <a:r>
              <a:rPr lang="en-US" sz="2400"/>
              <a:t>Compiling takes more time up front, but program runs at hardware speed</a:t>
            </a:r>
          </a:p>
          <a:p>
            <a:pPr lvl="1"/>
            <a:r>
              <a:rPr lang="en-US" sz="2400"/>
              <a:t>Interpreting starts right away, but each step must be processed in software</a:t>
            </a:r>
          </a:p>
          <a:p>
            <a:r>
              <a:rPr lang="en-US" sz="2800"/>
              <a:t>Sounds like a simple distinction…</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4D2453F-61A5-4C42-8AAC-35594306CC49}" type="slidenum">
              <a:rPr lang="en-US"/>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Virtual Machines</a:t>
            </a:r>
          </a:p>
        </p:txBody>
      </p:sp>
      <p:sp>
        <p:nvSpPr>
          <p:cNvPr id="157699" name="Rectangle 3"/>
          <p:cNvSpPr>
            <a:spLocks noGrp="1" noChangeArrowheads="1"/>
          </p:cNvSpPr>
          <p:nvPr>
            <p:ph idx="1"/>
          </p:nvPr>
        </p:nvSpPr>
        <p:spPr/>
        <p:txBody>
          <a:bodyPr/>
          <a:lstStyle/>
          <a:p>
            <a:pPr>
              <a:lnSpc>
                <a:spcPct val="90000"/>
              </a:lnSpc>
            </a:pPr>
            <a:r>
              <a:rPr lang="en-US" sz="2800" dirty="0"/>
              <a:t>A language system can produce code in a machine language for which there is no hardware: an </a:t>
            </a:r>
            <a:r>
              <a:rPr lang="en-US" sz="2800" i="1" dirty="0"/>
              <a:t>intermediate code</a:t>
            </a:r>
          </a:p>
          <a:p>
            <a:pPr>
              <a:lnSpc>
                <a:spcPct val="90000"/>
              </a:lnSpc>
            </a:pPr>
            <a:r>
              <a:rPr lang="en-US" sz="2800" dirty="0"/>
              <a:t>Virtual machine must be simulated in software – interpreted, in fact</a:t>
            </a:r>
          </a:p>
          <a:p>
            <a:pPr>
              <a:lnSpc>
                <a:spcPct val="90000"/>
              </a:lnSpc>
            </a:pPr>
            <a:r>
              <a:rPr lang="en-US" sz="2800" dirty="0"/>
              <a:t>Language system may do the whole classical sequence, but then interpret the resulting intermediate-code program</a:t>
            </a:r>
          </a:p>
          <a:p>
            <a:pPr>
              <a:lnSpc>
                <a:spcPct val="90000"/>
              </a:lnSpc>
            </a:pPr>
            <a:r>
              <a:rPr lang="en-US" sz="2800" dirty="0"/>
              <a:t>Why?</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E2CE8B2-1545-8D46-BEEB-D4BFCB3D96EF}" type="slidenum">
              <a:rPr lang="en-US"/>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a:t>Why Virtual Machines</a:t>
            </a:r>
          </a:p>
        </p:txBody>
      </p:sp>
      <p:sp>
        <p:nvSpPr>
          <p:cNvPr id="158723" name="Rectangle 3"/>
          <p:cNvSpPr>
            <a:spLocks noGrp="1" noChangeArrowheads="1"/>
          </p:cNvSpPr>
          <p:nvPr>
            <p:ph idx="1"/>
          </p:nvPr>
        </p:nvSpPr>
        <p:spPr/>
        <p:txBody>
          <a:bodyPr/>
          <a:lstStyle/>
          <a:p>
            <a:r>
              <a:rPr lang="en-US" dirty="0"/>
              <a:t>Cross-platform execution</a:t>
            </a:r>
          </a:p>
          <a:p>
            <a:pPr lvl="1"/>
            <a:r>
              <a:rPr lang="en-US" dirty="0"/>
              <a:t>Virtual machine can be implemented in software on many different platforms</a:t>
            </a:r>
          </a:p>
          <a:p>
            <a:pPr lvl="1"/>
            <a:r>
              <a:rPr lang="en-US" dirty="0"/>
              <a:t>Simulating physical machines is harder</a:t>
            </a:r>
          </a:p>
          <a:p>
            <a:r>
              <a:rPr lang="en-US" dirty="0"/>
              <a:t>Heightened security</a:t>
            </a:r>
          </a:p>
          <a:p>
            <a:pPr lvl="1"/>
            <a:r>
              <a:rPr lang="en-US" dirty="0"/>
              <a:t>Running program is never directly in charge</a:t>
            </a:r>
          </a:p>
          <a:p>
            <a:pPr lvl="1"/>
            <a:r>
              <a:rPr lang="en-US" dirty="0"/>
              <a:t>Interpreter can intervene if the program tries to do something it shouldn’t</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D8A324F-CB27-5941-B8B8-E274834BECB5}" type="slidenum">
              <a:rPr lang="en-US"/>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dirty="0"/>
              <a:t>The Java Virtual Machine</a:t>
            </a:r>
          </a:p>
        </p:txBody>
      </p:sp>
      <p:sp>
        <p:nvSpPr>
          <p:cNvPr id="159747" name="Rectangle 3"/>
          <p:cNvSpPr>
            <a:spLocks noGrp="1" noChangeArrowheads="1"/>
          </p:cNvSpPr>
          <p:nvPr>
            <p:ph idx="1"/>
          </p:nvPr>
        </p:nvSpPr>
        <p:spPr/>
        <p:txBody>
          <a:bodyPr/>
          <a:lstStyle/>
          <a:p>
            <a:pPr>
              <a:lnSpc>
                <a:spcPct val="90000"/>
              </a:lnSpc>
            </a:pPr>
            <a:r>
              <a:rPr lang="en-US" dirty="0"/>
              <a:t>Java languages systems usually compile to code for a virtual machine: the JVM</a:t>
            </a:r>
          </a:p>
          <a:p>
            <a:pPr>
              <a:lnSpc>
                <a:spcPct val="90000"/>
              </a:lnSpc>
            </a:pPr>
            <a:r>
              <a:rPr lang="en-US" dirty="0"/>
              <a:t>JVM language is sometimes called </a:t>
            </a:r>
            <a:r>
              <a:rPr lang="en-US" i="1" dirty="0" err="1"/>
              <a:t>bytecode</a:t>
            </a:r>
            <a:endParaRPr lang="en-US" dirty="0"/>
          </a:p>
          <a:p>
            <a:pPr>
              <a:lnSpc>
                <a:spcPct val="90000"/>
              </a:lnSpc>
            </a:pPr>
            <a:r>
              <a:rPr lang="en-US" dirty="0" err="1"/>
              <a:t>Bytecode</a:t>
            </a:r>
            <a:r>
              <a:rPr lang="en-US" dirty="0"/>
              <a:t> interpreter is part of almost every Web browser</a:t>
            </a:r>
          </a:p>
          <a:p>
            <a:pPr>
              <a:lnSpc>
                <a:spcPct val="90000"/>
              </a:lnSpc>
            </a:pPr>
            <a:r>
              <a:rPr lang="en-US" dirty="0"/>
              <a:t>When you browse a page that contains a Java applet, the browser runs the applet by interpreting its </a:t>
            </a:r>
            <a:r>
              <a:rPr lang="en-US" dirty="0" err="1"/>
              <a:t>bytecode</a:t>
            </a:r>
            <a:endParaRPr lang="en-US" dirty="0"/>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6C3BC8F-FA42-BE49-93E3-7E6B23E3F07A}" type="slidenum">
              <a:rPr lang="en-US"/>
              <a:pPr/>
              <a:t>27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Intermediate Language Spectrum</a:t>
            </a:r>
          </a:p>
        </p:txBody>
      </p:sp>
      <p:sp>
        <p:nvSpPr>
          <p:cNvPr id="161795" name="Rectangle 3"/>
          <p:cNvSpPr>
            <a:spLocks noGrp="1" noChangeArrowheads="1"/>
          </p:cNvSpPr>
          <p:nvPr>
            <p:ph idx="1"/>
          </p:nvPr>
        </p:nvSpPr>
        <p:spPr/>
        <p:txBody>
          <a:bodyPr/>
          <a:lstStyle/>
          <a:p>
            <a:r>
              <a:rPr lang="en-US" sz="2800" dirty="0"/>
              <a:t>Pure interpreter</a:t>
            </a:r>
          </a:p>
          <a:p>
            <a:pPr lvl="1"/>
            <a:r>
              <a:rPr lang="en-US" sz="2400" dirty="0"/>
              <a:t>Intermediate language = high-level language</a:t>
            </a:r>
          </a:p>
          <a:p>
            <a:r>
              <a:rPr lang="en-US" sz="2800" dirty="0"/>
              <a:t>Tokenizing interpreter</a:t>
            </a:r>
          </a:p>
          <a:p>
            <a:pPr lvl="1"/>
            <a:r>
              <a:rPr lang="en-US" sz="2400" dirty="0"/>
              <a:t>Intermediate language = token stream</a:t>
            </a:r>
          </a:p>
          <a:p>
            <a:r>
              <a:rPr lang="en-US" sz="2800" dirty="0"/>
              <a:t>Intermediate-code compiler</a:t>
            </a:r>
          </a:p>
          <a:p>
            <a:pPr lvl="1"/>
            <a:r>
              <a:rPr lang="en-US" sz="2400" dirty="0"/>
              <a:t>Intermediate language = virtual machine language</a:t>
            </a:r>
          </a:p>
          <a:p>
            <a:r>
              <a:rPr lang="en-US" sz="2800" dirty="0"/>
              <a:t>Native-code compiler</a:t>
            </a:r>
          </a:p>
          <a:p>
            <a:pPr lvl="1"/>
            <a:r>
              <a:rPr lang="en-US" sz="2400" dirty="0"/>
              <a:t>Intermediate language = physical machine language</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5A16123-119A-184D-887A-369CA9651B1D}" type="slidenum">
              <a:rPr lang="en-US"/>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Delayed Linking</a:t>
            </a:r>
          </a:p>
        </p:txBody>
      </p:sp>
      <p:sp>
        <p:nvSpPr>
          <p:cNvPr id="162819" name="Rectangle 3"/>
          <p:cNvSpPr>
            <a:spLocks noGrp="1" noChangeArrowheads="1"/>
          </p:cNvSpPr>
          <p:nvPr>
            <p:ph idx="1"/>
          </p:nvPr>
        </p:nvSpPr>
        <p:spPr/>
        <p:txBody>
          <a:bodyPr/>
          <a:lstStyle/>
          <a:p>
            <a:r>
              <a:rPr lang="en-US"/>
              <a:t>Delay linking step</a:t>
            </a:r>
          </a:p>
          <a:p>
            <a:r>
              <a:rPr lang="en-US"/>
              <a:t>Code for library functions is not included in the executable file of the calling program</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239DEC0D-5689-954C-99D8-08DD48C705DC}" type="slidenum">
              <a:rPr lang="en-US"/>
              <a:pPr/>
              <a:t>29</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The Classical Sequence</a:t>
            </a:r>
          </a:p>
        </p:txBody>
      </p:sp>
      <p:sp>
        <p:nvSpPr>
          <p:cNvPr id="138243" name="Rectangle 3"/>
          <p:cNvSpPr>
            <a:spLocks noGrp="1" noChangeArrowheads="1"/>
          </p:cNvSpPr>
          <p:nvPr>
            <p:ph idx="1"/>
          </p:nvPr>
        </p:nvSpPr>
        <p:spPr/>
        <p:txBody>
          <a:bodyPr/>
          <a:lstStyle/>
          <a:p>
            <a:r>
              <a:rPr lang="en-US" sz="2800"/>
              <a:t>Integrated development environments are wonderful, but…</a:t>
            </a:r>
          </a:p>
          <a:p>
            <a:r>
              <a:rPr lang="en-US" sz="2800"/>
              <a:t>Old-fashioned, un-integrated systems make the steps involved in running a program more clear</a:t>
            </a:r>
          </a:p>
          <a:p>
            <a:r>
              <a:rPr lang="en-US" sz="2800"/>
              <a:t>We will look the classical sequence of steps involved in running a program</a:t>
            </a:r>
          </a:p>
          <a:p>
            <a:r>
              <a:rPr lang="en-US" sz="2800"/>
              <a:t>(The example is generic: details vary from machine to machine)</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623C452-1640-8B48-B426-59D1CF2B325B}" type="slidenum">
              <a:rPr lang="en-US"/>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Delayed Linking: Windows</a:t>
            </a:r>
          </a:p>
        </p:txBody>
      </p:sp>
      <p:sp>
        <p:nvSpPr>
          <p:cNvPr id="163843" name="Rectangle 3"/>
          <p:cNvSpPr>
            <a:spLocks noGrp="1" noChangeArrowheads="1"/>
          </p:cNvSpPr>
          <p:nvPr>
            <p:ph idx="1"/>
          </p:nvPr>
        </p:nvSpPr>
        <p:spPr/>
        <p:txBody>
          <a:bodyPr/>
          <a:lstStyle/>
          <a:p>
            <a:pPr>
              <a:lnSpc>
                <a:spcPct val="90000"/>
              </a:lnSpc>
            </a:pPr>
            <a:r>
              <a:rPr lang="en-US" sz="2800"/>
              <a:t>Libraries of functions for delayed linking are stored in </a:t>
            </a:r>
            <a:r>
              <a:rPr lang="en-US" sz="2800" b="1">
                <a:latin typeface="Courier New" pitchFamily="-108" charset="0"/>
              </a:rPr>
              <a:t>.dll</a:t>
            </a:r>
            <a:r>
              <a:rPr lang="en-US" sz="2800"/>
              <a:t> files: dynamic-link library</a:t>
            </a:r>
          </a:p>
          <a:p>
            <a:pPr>
              <a:lnSpc>
                <a:spcPct val="90000"/>
              </a:lnSpc>
            </a:pPr>
            <a:r>
              <a:rPr lang="en-US" sz="2800"/>
              <a:t>Many language systems share this format</a:t>
            </a:r>
          </a:p>
          <a:p>
            <a:pPr>
              <a:lnSpc>
                <a:spcPct val="90000"/>
              </a:lnSpc>
            </a:pPr>
            <a:r>
              <a:rPr lang="en-US" sz="2800"/>
              <a:t>Two flavors</a:t>
            </a:r>
          </a:p>
          <a:p>
            <a:pPr lvl="1">
              <a:lnSpc>
                <a:spcPct val="90000"/>
              </a:lnSpc>
            </a:pPr>
            <a:r>
              <a:rPr lang="en-US" sz="2400"/>
              <a:t>Load-time dynamic linking</a:t>
            </a:r>
          </a:p>
          <a:p>
            <a:pPr lvl="2">
              <a:lnSpc>
                <a:spcPct val="90000"/>
              </a:lnSpc>
            </a:pPr>
            <a:r>
              <a:rPr lang="en-US" sz="2000"/>
              <a:t>Loader finds </a:t>
            </a:r>
            <a:r>
              <a:rPr lang="en-US" sz="2000" b="1">
                <a:latin typeface="Courier New" pitchFamily="-108" charset="0"/>
              </a:rPr>
              <a:t>.dll</a:t>
            </a:r>
            <a:r>
              <a:rPr lang="en-US" sz="2000"/>
              <a:t> files (which may already be in memory) and links the program to functions it needs, just before running</a:t>
            </a:r>
          </a:p>
          <a:p>
            <a:pPr lvl="1">
              <a:lnSpc>
                <a:spcPct val="90000"/>
              </a:lnSpc>
            </a:pPr>
            <a:r>
              <a:rPr lang="en-US" sz="2400"/>
              <a:t>Run-time dynamic linking</a:t>
            </a:r>
          </a:p>
          <a:p>
            <a:pPr lvl="2">
              <a:lnSpc>
                <a:spcPct val="90000"/>
              </a:lnSpc>
            </a:pPr>
            <a:r>
              <a:rPr lang="en-US" sz="2000"/>
              <a:t>Running program makes explicit system calls to find </a:t>
            </a:r>
            <a:r>
              <a:rPr lang="en-US" sz="2000" b="1">
                <a:latin typeface="Courier New" pitchFamily="-108" charset="0"/>
              </a:rPr>
              <a:t>.dll</a:t>
            </a:r>
            <a:r>
              <a:rPr lang="en-US" sz="2000"/>
              <a:t> files and load specific functions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DB795CB-88CA-DE43-AC06-677DF5929F30}" type="slidenum">
              <a:rPr lang="en-US"/>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Delayed Linking: Unix</a:t>
            </a:r>
          </a:p>
        </p:txBody>
      </p:sp>
      <p:sp>
        <p:nvSpPr>
          <p:cNvPr id="165891" name="Rectangle 3"/>
          <p:cNvSpPr>
            <a:spLocks noGrp="1" noChangeArrowheads="1"/>
          </p:cNvSpPr>
          <p:nvPr>
            <p:ph idx="1"/>
          </p:nvPr>
        </p:nvSpPr>
        <p:spPr/>
        <p:txBody>
          <a:bodyPr/>
          <a:lstStyle/>
          <a:p>
            <a:pPr>
              <a:lnSpc>
                <a:spcPct val="90000"/>
              </a:lnSpc>
            </a:pPr>
            <a:r>
              <a:rPr lang="en-US" sz="2800"/>
              <a:t>Libraries of functions for delayed linking are stored in </a:t>
            </a:r>
            <a:r>
              <a:rPr lang="en-US" sz="2800" b="1">
                <a:latin typeface="Courier New" pitchFamily="-108" charset="0"/>
              </a:rPr>
              <a:t>.so</a:t>
            </a:r>
            <a:r>
              <a:rPr lang="en-US" sz="2800"/>
              <a:t> files: shared object</a:t>
            </a:r>
          </a:p>
          <a:p>
            <a:pPr>
              <a:lnSpc>
                <a:spcPct val="90000"/>
              </a:lnSpc>
            </a:pPr>
            <a:r>
              <a:rPr lang="en-US" sz="2800"/>
              <a:t>Suffix </a:t>
            </a:r>
            <a:r>
              <a:rPr lang="en-US" sz="2800" b="1">
                <a:latin typeface="Courier New" pitchFamily="-108" charset="0"/>
              </a:rPr>
              <a:t>.so</a:t>
            </a:r>
            <a:r>
              <a:rPr lang="en-US" sz="2800"/>
              <a:t> followed by version number</a:t>
            </a:r>
          </a:p>
          <a:p>
            <a:pPr>
              <a:lnSpc>
                <a:spcPct val="90000"/>
              </a:lnSpc>
            </a:pPr>
            <a:r>
              <a:rPr lang="en-US" sz="2800"/>
              <a:t>Many language systems share this format</a:t>
            </a:r>
          </a:p>
          <a:p>
            <a:pPr>
              <a:lnSpc>
                <a:spcPct val="90000"/>
              </a:lnSpc>
            </a:pPr>
            <a:r>
              <a:rPr lang="en-US" sz="2800"/>
              <a:t>Two flavors</a:t>
            </a:r>
          </a:p>
          <a:p>
            <a:pPr lvl="1">
              <a:lnSpc>
                <a:spcPct val="90000"/>
              </a:lnSpc>
            </a:pPr>
            <a:r>
              <a:rPr lang="en-US" sz="2400"/>
              <a:t>Shared libraries</a:t>
            </a:r>
          </a:p>
          <a:p>
            <a:pPr lvl="2">
              <a:lnSpc>
                <a:spcPct val="90000"/>
              </a:lnSpc>
            </a:pPr>
            <a:r>
              <a:rPr lang="en-US" sz="2000"/>
              <a:t>Loader links the program to functions it needs before running</a:t>
            </a:r>
          </a:p>
          <a:p>
            <a:pPr lvl="1">
              <a:lnSpc>
                <a:spcPct val="90000"/>
              </a:lnSpc>
            </a:pPr>
            <a:r>
              <a:rPr lang="en-US" sz="2400"/>
              <a:t>Dynamically loaded libraries</a:t>
            </a:r>
          </a:p>
          <a:p>
            <a:pPr lvl="2">
              <a:lnSpc>
                <a:spcPct val="90000"/>
              </a:lnSpc>
            </a:pPr>
            <a:r>
              <a:rPr lang="en-US" sz="2000"/>
              <a:t>Running program makes explicit system calls to find library files and load specific functions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34E8B9D-AC45-8042-A015-E16FCC3C5A6E}" type="slidenum">
              <a:rPr lang="en-US"/>
              <a:pPr/>
              <a:t>31</a:t>
            </a:fld>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Delayed Linking: Java</a:t>
            </a:r>
          </a:p>
        </p:txBody>
      </p:sp>
      <p:sp>
        <p:nvSpPr>
          <p:cNvPr id="166915" name="Rectangle 3"/>
          <p:cNvSpPr>
            <a:spLocks noGrp="1" noChangeArrowheads="1"/>
          </p:cNvSpPr>
          <p:nvPr>
            <p:ph idx="1"/>
          </p:nvPr>
        </p:nvSpPr>
        <p:spPr/>
        <p:txBody>
          <a:bodyPr/>
          <a:lstStyle/>
          <a:p>
            <a:r>
              <a:rPr lang="en-US"/>
              <a:t>JVM automatically loads and links classes when a program uses them</a:t>
            </a:r>
          </a:p>
          <a:p>
            <a:r>
              <a:rPr lang="en-US"/>
              <a:t>Class loader does a lot of work:</a:t>
            </a:r>
          </a:p>
          <a:p>
            <a:pPr lvl="1"/>
            <a:r>
              <a:rPr lang="en-US"/>
              <a:t>May load across Internet</a:t>
            </a:r>
          </a:p>
          <a:p>
            <a:pPr lvl="1"/>
            <a:r>
              <a:rPr lang="en-US"/>
              <a:t>Thoroughly checks loaded code to make sure it complies with JVM requirements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19FF668-BDB1-1C45-A89B-7A9F7BC46543}" type="slidenum">
              <a:rPr lang="en-US"/>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Delayed Linking Advantages</a:t>
            </a:r>
          </a:p>
        </p:txBody>
      </p:sp>
      <p:sp>
        <p:nvSpPr>
          <p:cNvPr id="168963" name="Rectangle 3"/>
          <p:cNvSpPr>
            <a:spLocks noGrp="1" noChangeArrowheads="1"/>
          </p:cNvSpPr>
          <p:nvPr>
            <p:ph idx="1"/>
          </p:nvPr>
        </p:nvSpPr>
        <p:spPr/>
        <p:txBody>
          <a:bodyPr/>
          <a:lstStyle/>
          <a:p>
            <a:r>
              <a:rPr lang="en-US"/>
              <a:t>Multiple programs can share a copy of library functions: one copy on disk and in memory</a:t>
            </a:r>
          </a:p>
          <a:p>
            <a:r>
              <a:rPr lang="en-US"/>
              <a:t>Library functions can be updated independently of programs: all programs use repaired library code next time they run</a:t>
            </a:r>
          </a:p>
          <a:p>
            <a:r>
              <a:rPr lang="en-US"/>
              <a:t>Can avoid loading code that is never used</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7AAD19C-FA63-B040-931A-4D70EC5B522A}" type="slidenum">
              <a:rPr lang="en-US"/>
              <a:pPr/>
              <a:t>33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Profiling</a:t>
            </a:r>
          </a:p>
        </p:txBody>
      </p:sp>
      <p:sp>
        <p:nvSpPr>
          <p:cNvPr id="172035" name="Rectangle 3"/>
          <p:cNvSpPr>
            <a:spLocks noGrp="1" noChangeArrowheads="1"/>
          </p:cNvSpPr>
          <p:nvPr>
            <p:ph idx="1"/>
          </p:nvPr>
        </p:nvSpPr>
        <p:spPr/>
        <p:txBody>
          <a:bodyPr/>
          <a:lstStyle/>
          <a:p>
            <a:r>
              <a:rPr lang="en-US"/>
              <a:t>The classical sequence runs twice</a:t>
            </a:r>
          </a:p>
          <a:p>
            <a:r>
              <a:rPr lang="en-US"/>
              <a:t>First run of the program collects statistics: parts most frequently executed, for example</a:t>
            </a:r>
          </a:p>
          <a:p>
            <a:r>
              <a:rPr lang="en-US"/>
              <a:t>Second compilation uses this information to help generate better code</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467E277-ECC7-AE4C-A515-CA78A85554C9}" type="slidenum">
              <a:rPr lang="en-US"/>
              <a:pPr/>
              <a:t>34</a:t>
            </a:fld>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Dynamic Compilation</a:t>
            </a:r>
          </a:p>
        </p:txBody>
      </p:sp>
      <p:sp>
        <p:nvSpPr>
          <p:cNvPr id="173059" name="Rectangle 3"/>
          <p:cNvSpPr>
            <a:spLocks noGrp="1" noChangeArrowheads="1"/>
          </p:cNvSpPr>
          <p:nvPr>
            <p:ph idx="1"/>
          </p:nvPr>
        </p:nvSpPr>
        <p:spPr/>
        <p:txBody>
          <a:bodyPr/>
          <a:lstStyle/>
          <a:p>
            <a:pPr>
              <a:lnSpc>
                <a:spcPct val="90000"/>
              </a:lnSpc>
            </a:pPr>
            <a:r>
              <a:rPr lang="en-US" sz="2800"/>
              <a:t>Some compiling takes place after the program starts running</a:t>
            </a:r>
          </a:p>
          <a:p>
            <a:pPr>
              <a:lnSpc>
                <a:spcPct val="90000"/>
              </a:lnSpc>
            </a:pPr>
            <a:r>
              <a:rPr lang="en-US" sz="2800"/>
              <a:t>Many variations:</a:t>
            </a:r>
          </a:p>
          <a:p>
            <a:pPr lvl="1">
              <a:lnSpc>
                <a:spcPct val="90000"/>
              </a:lnSpc>
            </a:pPr>
            <a:r>
              <a:rPr lang="en-US" sz="2400"/>
              <a:t>Compile each function only when called</a:t>
            </a:r>
          </a:p>
          <a:p>
            <a:pPr lvl="1">
              <a:lnSpc>
                <a:spcPct val="90000"/>
              </a:lnSpc>
            </a:pPr>
            <a:r>
              <a:rPr lang="en-US" sz="2400"/>
              <a:t>Start by interpreting, compile only those pieces that are called frequently</a:t>
            </a:r>
          </a:p>
          <a:p>
            <a:pPr lvl="1">
              <a:lnSpc>
                <a:spcPct val="90000"/>
              </a:lnSpc>
            </a:pPr>
            <a:r>
              <a:rPr lang="en-US" sz="2400"/>
              <a:t>Compile roughly at first (for instance, to intermediate code); spend more time on frequently executed pieces (for instance, compile to native code and optimize)</a:t>
            </a:r>
          </a:p>
          <a:p>
            <a:pPr>
              <a:lnSpc>
                <a:spcPct val="90000"/>
              </a:lnSpc>
            </a:pPr>
            <a:r>
              <a:rPr lang="en-US" sz="2800"/>
              <a:t>Just-in-time (JIT) compilation</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0A3F2F2-729F-0D41-BEC8-3B75CBFF6BD8}" type="slidenum">
              <a:rPr lang="en-US"/>
              <a:pPr/>
              <a:t>35</a:t>
            </a:fld>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t>Outline</a:t>
            </a:r>
          </a:p>
        </p:txBody>
      </p:sp>
      <p:sp>
        <p:nvSpPr>
          <p:cNvPr id="187395" name="Rectangle 3"/>
          <p:cNvSpPr>
            <a:spLocks noGrp="1" noChangeArrowheads="1"/>
          </p:cNvSpPr>
          <p:nvPr>
            <p:ph idx="1"/>
          </p:nvPr>
        </p:nvSpPr>
        <p:spPr/>
        <p:txBody>
          <a:bodyPr/>
          <a:lstStyle/>
          <a:p>
            <a:r>
              <a:rPr lang="en-US">
                <a:solidFill>
                  <a:schemeClr val="bg2"/>
                </a:solidFill>
              </a:rPr>
              <a:t>The classical sequence</a:t>
            </a:r>
          </a:p>
          <a:p>
            <a:r>
              <a:rPr lang="en-US">
                <a:solidFill>
                  <a:schemeClr val="bg2"/>
                </a:solidFill>
              </a:rPr>
              <a:t>Variations on the classical sequence</a:t>
            </a:r>
          </a:p>
          <a:p>
            <a:r>
              <a:rPr lang="en-US"/>
              <a:t>Binding times</a:t>
            </a:r>
          </a:p>
          <a:p>
            <a:r>
              <a:rPr lang="en-US">
                <a:solidFill>
                  <a:schemeClr val="bg2"/>
                </a:solidFill>
              </a:rPr>
              <a:t>Debuggers</a:t>
            </a:r>
          </a:p>
          <a:p>
            <a:r>
              <a:rPr lang="en-US">
                <a:solidFill>
                  <a:schemeClr val="bg2"/>
                </a:solidFill>
              </a:rPr>
              <a:t>Runtime support</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5A83DC7-010B-9E45-879F-D0588A5E8524}" type="slidenum">
              <a:rPr lang="en-US"/>
              <a:pPr/>
              <a:t>36</a:t>
            </a:fld>
            <a:endParaRPr lang="en-US"/>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838200" y="76200"/>
            <a:ext cx="7772400" cy="1104900"/>
          </a:xfrm>
        </p:spPr>
        <p:txBody>
          <a:bodyPr/>
          <a:lstStyle/>
          <a:p>
            <a:r>
              <a:rPr lang="en-US" dirty="0"/>
              <a:t>Binding</a:t>
            </a:r>
          </a:p>
        </p:txBody>
      </p:sp>
      <p:sp>
        <p:nvSpPr>
          <p:cNvPr id="174083" name="Rectangle 3"/>
          <p:cNvSpPr>
            <a:spLocks noGrp="1" noChangeArrowheads="1"/>
          </p:cNvSpPr>
          <p:nvPr>
            <p:ph idx="1"/>
          </p:nvPr>
        </p:nvSpPr>
        <p:spPr>
          <a:xfrm>
            <a:off x="838200" y="914400"/>
            <a:ext cx="7772400" cy="3657600"/>
          </a:xfrm>
        </p:spPr>
        <p:txBody>
          <a:bodyPr/>
          <a:lstStyle/>
          <a:p>
            <a:r>
              <a:rPr lang="en-US" sz="2800" dirty="0"/>
              <a:t>Binding means associating two things—especially, associating some property with an identifier from the program</a:t>
            </a:r>
          </a:p>
          <a:p>
            <a:r>
              <a:rPr lang="en-US" sz="2800" dirty="0"/>
              <a:t>In our example program:</a:t>
            </a:r>
          </a:p>
          <a:p>
            <a:pPr lvl="1"/>
            <a:r>
              <a:rPr lang="en-US" sz="2400" dirty="0"/>
              <a:t>What set of values is associated with </a:t>
            </a:r>
            <a:r>
              <a:rPr lang="en-US" sz="2400" b="1" dirty="0" err="1">
                <a:latin typeface="Courier New" pitchFamily="-108" charset="0"/>
              </a:rPr>
              <a:t>int</a:t>
            </a:r>
            <a:r>
              <a:rPr lang="en-US" sz="2400" dirty="0"/>
              <a:t>?</a:t>
            </a:r>
          </a:p>
          <a:p>
            <a:pPr lvl="1"/>
            <a:r>
              <a:rPr lang="en-US" sz="2400" dirty="0"/>
              <a:t>What is the type of </a:t>
            </a:r>
            <a:r>
              <a:rPr lang="en-US" sz="2400" b="1" dirty="0" err="1">
                <a:latin typeface="Courier New" pitchFamily="-108" charset="0"/>
              </a:rPr>
              <a:t>fred</a:t>
            </a:r>
            <a:r>
              <a:rPr lang="en-US" sz="2400" dirty="0"/>
              <a:t>?</a:t>
            </a:r>
          </a:p>
          <a:p>
            <a:pPr lvl="1"/>
            <a:r>
              <a:rPr lang="en-US" sz="2400" dirty="0"/>
              <a:t>What is the address of the object code for </a:t>
            </a:r>
            <a:r>
              <a:rPr lang="en-US" sz="2400" b="1" dirty="0">
                <a:latin typeface="Courier New" pitchFamily="-108" charset="0"/>
              </a:rPr>
              <a:t>main</a:t>
            </a:r>
            <a:r>
              <a:rPr lang="en-US" sz="2400" dirty="0"/>
              <a:t>?</a:t>
            </a:r>
          </a:p>
          <a:p>
            <a:pPr lvl="1"/>
            <a:r>
              <a:rPr lang="en-US" sz="2400" dirty="0"/>
              <a:t>What is the value of </a:t>
            </a:r>
            <a:r>
              <a:rPr lang="en-US" sz="2400" b="1" dirty="0">
                <a:latin typeface="Courier New" pitchFamily="-108" charset="0"/>
              </a:rPr>
              <a:t>i</a:t>
            </a:r>
            <a:r>
              <a:rPr lang="en-US" sz="2400" dirty="0"/>
              <a:t>?</a:t>
            </a:r>
          </a:p>
        </p:txBody>
      </p:sp>
      <p:sp>
        <p:nvSpPr>
          <p:cNvPr id="5" name="Date Placeholder 3"/>
          <p:cNvSpPr>
            <a:spLocks noGrp="1"/>
          </p:cNvSpPr>
          <p:nvPr>
            <p:ph type="dt" sz="half" idx="10"/>
          </p:nvPr>
        </p:nvSpPr>
        <p:spPr/>
        <p:txBody>
          <a:bodyPr/>
          <a:lstStyle/>
          <a:p>
            <a:r>
              <a:rPr lang="en-US" smtClean="0"/>
              <a:t>Chapter 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F75ABE5F-F931-8947-80B5-597624B0743D}" type="slidenum">
              <a:rPr lang="en-US"/>
              <a:pPr/>
              <a:t>37</a:t>
            </a:fld>
            <a:endParaRPr lang="en-US"/>
          </a:p>
        </p:txBody>
      </p:sp>
      <p:sp>
        <p:nvSpPr>
          <p:cNvPr id="174084" name="Text Box 4"/>
          <p:cNvSpPr txBox="1">
            <a:spLocks noChangeArrowheads="1"/>
          </p:cNvSpPr>
          <p:nvPr/>
        </p:nvSpPr>
        <p:spPr bwMode="auto">
          <a:xfrm>
            <a:off x="2057400" y="4483100"/>
            <a:ext cx="55626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dirty="0" err="1">
                <a:solidFill>
                  <a:srgbClr val="000000"/>
                </a:solidFill>
                <a:latin typeface="Courier New" pitchFamily="-108" charset="0"/>
                <a:ea typeface="Courier New" pitchFamily="-108" charset="0"/>
                <a:cs typeface="Courier New" pitchFamily="-108" charset="0"/>
              </a:rPr>
              <a:t>int</a:t>
            </a:r>
            <a:r>
              <a:rPr lang="en-US" b="1" i="0" dirty="0">
                <a:solidFill>
                  <a:srgbClr val="000000"/>
                </a:solidFill>
                <a:latin typeface="Courier New" pitchFamily="-108" charset="0"/>
                <a:ea typeface="Courier New" pitchFamily="-108" charset="0"/>
                <a:cs typeface="Courier New" pitchFamily="-108" charset="0"/>
              </a:rPr>
              <a:t> i;</a:t>
            </a:r>
            <a:br>
              <a:rPr lang="en-US" b="1" i="0" dirty="0">
                <a:solidFill>
                  <a:srgbClr val="000000"/>
                </a:solidFill>
                <a:latin typeface="Courier New" pitchFamily="-108" charset="0"/>
                <a:ea typeface="Courier New" pitchFamily="-108" charset="0"/>
                <a:cs typeface="Courier New" pitchFamily="-108" charset="0"/>
              </a:rPr>
            </a:br>
            <a:r>
              <a:rPr lang="en-US" b="1" i="0" dirty="0">
                <a:solidFill>
                  <a:srgbClr val="000000"/>
                </a:solidFill>
                <a:latin typeface="Courier New" pitchFamily="-108" charset="0"/>
                <a:ea typeface="Courier New" pitchFamily="-108" charset="0"/>
                <a:cs typeface="Courier New" pitchFamily="-108" charset="0"/>
              </a:rPr>
              <a:t>void main() { </a:t>
            </a:r>
            <a:r>
              <a:rPr lang="en-US" b="1" i="0" dirty="0">
                <a:solidFill>
                  <a:srgbClr val="000000"/>
                </a:solidFill>
                <a:latin typeface="Courier New" pitchFamily="-108" charset="0"/>
                <a:ea typeface="Arial Unicode MS" pitchFamily="-108" charset="0"/>
                <a:cs typeface="Arial Unicode MS" pitchFamily="-108" charset="0"/>
              </a:rPr>
              <a:t/>
            </a:r>
            <a:br>
              <a:rPr lang="en-US" b="1" i="0" dirty="0">
                <a:solidFill>
                  <a:srgbClr val="000000"/>
                </a:solidFill>
                <a:latin typeface="Courier New" pitchFamily="-108" charset="0"/>
                <a:ea typeface="Arial Unicode MS" pitchFamily="-108" charset="0"/>
                <a:cs typeface="Arial Unicode MS" pitchFamily="-108" charset="0"/>
              </a:rPr>
            </a:br>
            <a:r>
              <a:rPr lang="en-US" b="1" i="0" dirty="0">
                <a:solidFill>
                  <a:srgbClr val="000000"/>
                </a:solidFill>
                <a:latin typeface="Courier New" pitchFamily="-108" charset="0"/>
                <a:ea typeface="Courier New" pitchFamily="-108" charset="0"/>
                <a:cs typeface="Courier New" pitchFamily="-108" charset="0"/>
              </a:rPr>
              <a:t>  for (i=1; i&lt;=100; i++) </a:t>
            </a:r>
            <a:br>
              <a:rPr lang="en-US" b="1" i="0" dirty="0">
                <a:solidFill>
                  <a:srgbClr val="000000"/>
                </a:solidFill>
                <a:latin typeface="Courier New" pitchFamily="-108" charset="0"/>
                <a:ea typeface="Courier New" pitchFamily="-108" charset="0"/>
                <a:cs typeface="Courier New" pitchFamily="-108" charset="0"/>
              </a:rPr>
            </a:br>
            <a:r>
              <a:rPr lang="en-US" b="1" i="0" dirty="0">
                <a:solidFill>
                  <a:srgbClr val="000000"/>
                </a:solidFill>
                <a:latin typeface="Courier New" pitchFamily="-108" charset="0"/>
                <a:ea typeface="Courier New" pitchFamily="-108" charset="0"/>
                <a:cs typeface="Courier New" pitchFamily="-108" charset="0"/>
              </a:rPr>
              <a:t>    </a:t>
            </a:r>
            <a:r>
              <a:rPr lang="en-US" b="1" i="0" dirty="0" err="1">
                <a:solidFill>
                  <a:srgbClr val="000000"/>
                </a:solidFill>
                <a:latin typeface="Courier New" pitchFamily="-108" charset="0"/>
                <a:ea typeface="Courier New" pitchFamily="-108" charset="0"/>
                <a:cs typeface="Courier New" pitchFamily="-108" charset="0"/>
              </a:rPr>
              <a:t>fred(i</a:t>
            </a:r>
            <a:r>
              <a:rPr lang="en-US" b="1" i="0" dirty="0">
                <a:solidFill>
                  <a:srgbClr val="000000"/>
                </a:solidFill>
                <a:latin typeface="Courier New" pitchFamily="-108" charset="0"/>
                <a:ea typeface="Courier New" pitchFamily="-108" charset="0"/>
                <a:cs typeface="Courier New" pitchFamily="-108" charset="0"/>
              </a:rPr>
              <a:t>);</a:t>
            </a:r>
            <a:br>
              <a:rPr lang="en-US" b="1" i="0" dirty="0">
                <a:solidFill>
                  <a:srgbClr val="000000"/>
                </a:solidFill>
                <a:latin typeface="Courier New" pitchFamily="-108" charset="0"/>
                <a:ea typeface="Courier New" pitchFamily="-108" charset="0"/>
                <a:cs typeface="Courier New" pitchFamily="-108" charset="0"/>
              </a:rPr>
            </a:br>
            <a:r>
              <a:rPr lang="en-US" b="1" i="0" dirty="0">
                <a:solidFill>
                  <a:srgbClr val="000000"/>
                </a:solidFill>
                <a:latin typeface="Courier New" pitchFamily="-108" charset="0"/>
                <a:ea typeface="Courier New" pitchFamily="-108" charset="0"/>
                <a:cs typeface="Courier New" pitchFamily="-108" charset="0"/>
              </a:rPr>
              <a:t>}</a:t>
            </a:r>
            <a:endParaRPr lang="en-US" i="0"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Binding Times</a:t>
            </a:r>
          </a:p>
        </p:txBody>
      </p:sp>
      <p:sp>
        <p:nvSpPr>
          <p:cNvPr id="176131" name="Rectangle 3"/>
          <p:cNvSpPr>
            <a:spLocks noGrp="1" noChangeArrowheads="1"/>
          </p:cNvSpPr>
          <p:nvPr>
            <p:ph idx="1"/>
          </p:nvPr>
        </p:nvSpPr>
        <p:spPr/>
        <p:txBody>
          <a:bodyPr/>
          <a:lstStyle/>
          <a:p>
            <a:r>
              <a:rPr lang="en-US" sz="2800" dirty="0"/>
              <a:t>Different bindings take place at different times</a:t>
            </a:r>
          </a:p>
          <a:p>
            <a:r>
              <a:rPr lang="en-US" sz="2800" dirty="0"/>
              <a:t>There is a standard way of describing binding times with reference to the classical sequence:</a:t>
            </a:r>
          </a:p>
          <a:p>
            <a:pPr lvl="1"/>
            <a:r>
              <a:rPr lang="en-US" sz="2400" dirty="0"/>
              <a:t>Language definition time</a:t>
            </a:r>
          </a:p>
          <a:p>
            <a:pPr lvl="1"/>
            <a:r>
              <a:rPr lang="en-US" sz="2400" dirty="0"/>
              <a:t>Language implementation time</a:t>
            </a:r>
          </a:p>
          <a:p>
            <a:pPr lvl="1"/>
            <a:r>
              <a:rPr lang="en-US" sz="2400" dirty="0"/>
              <a:t>Compile time</a:t>
            </a:r>
          </a:p>
          <a:p>
            <a:pPr lvl="1"/>
            <a:r>
              <a:rPr lang="en-US" sz="2400" dirty="0"/>
              <a:t>Link time</a:t>
            </a:r>
          </a:p>
          <a:p>
            <a:pPr lvl="1"/>
            <a:r>
              <a:rPr lang="en-US" sz="2400" dirty="0"/>
              <a:t>Load time</a:t>
            </a:r>
          </a:p>
          <a:p>
            <a:pPr lvl="1"/>
            <a:r>
              <a:rPr lang="en-US" sz="2400" dirty="0"/>
              <a:t>Runtime</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B61C7FD-CD43-D948-85B5-A2453526E3A2}" type="slidenum">
              <a:rPr lang="en-US"/>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7" name="Rectangle 9"/>
          <p:cNvSpPr>
            <a:spLocks noGrp="1" noChangeArrowheads="1"/>
          </p:cNvSpPr>
          <p:nvPr>
            <p:ph type="title"/>
          </p:nvPr>
        </p:nvSpPr>
        <p:spPr/>
        <p:txBody>
          <a:bodyPr/>
          <a:lstStyle/>
          <a:p>
            <a:r>
              <a:rPr lang="en-US"/>
              <a:t>Language Definition Time</a:t>
            </a:r>
          </a:p>
        </p:txBody>
      </p:sp>
      <p:sp>
        <p:nvSpPr>
          <p:cNvPr id="99338" name="Rectangle 10"/>
          <p:cNvSpPr>
            <a:spLocks noGrp="1" noChangeArrowheads="1"/>
          </p:cNvSpPr>
          <p:nvPr>
            <p:ph idx="1"/>
          </p:nvPr>
        </p:nvSpPr>
        <p:spPr/>
        <p:txBody>
          <a:bodyPr/>
          <a:lstStyle/>
          <a:p>
            <a:r>
              <a:rPr lang="en-US"/>
              <a:t>Some properties are bound when the language is defined:</a:t>
            </a:r>
          </a:p>
          <a:p>
            <a:pPr lvl="1"/>
            <a:r>
              <a:rPr lang="en-US"/>
              <a:t>Meanings of keywords: </a:t>
            </a:r>
            <a:r>
              <a:rPr lang="en-US" b="1">
                <a:latin typeface="Courier New" pitchFamily="-108" charset="0"/>
              </a:rPr>
              <a:t>void</a:t>
            </a:r>
            <a:r>
              <a:rPr lang="en-US"/>
              <a:t>, </a:t>
            </a:r>
            <a:r>
              <a:rPr lang="en-US" b="1">
                <a:latin typeface="Courier New" pitchFamily="-108" charset="0"/>
              </a:rPr>
              <a:t>for</a:t>
            </a:r>
            <a:r>
              <a:rPr lang="en-US"/>
              <a:t>, etc.</a:t>
            </a:r>
          </a:p>
        </p:txBody>
      </p:sp>
      <p:sp>
        <p:nvSpPr>
          <p:cNvPr id="5" name="Date Placeholder 3"/>
          <p:cNvSpPr>
            <a:spLocks noGrp="1"/>
          </p:cNvSpPr>
          <p:nvPr>
            <p:ph type="dt" sz="half" idx="10"/>
          </p:nvPr>
        </p:nvSpPr>
        <p:spPr/>
        <p:txBody>
          <a:bodyPr/>
          <a:lstStyle/>
          <a:p>
            <a:r>
              <a:rPr lang="en-US" smtClean="0"/>
              <a:t>Chapter 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B78D0327-55D1-204D-B28E-378139AFAFBB}" type="slidenum">
              <a:rPr lang="en-US"/>
              <a:pPr/>
              <a:t>39</a:t>
            </a:fld>
            <a:endParaRPr lang="en-US"/>
          </a:p>
        </p:txBody>
      </p:sp>
      <p:sp>
        <p:nvSpPr>
          <p:cNvPr id="99336" name="Text Box 8"/>
          <p:cNvSpPr txBox="1">
            <a:spLocks noChangeArrowheads="1"/>
          </p:cNvSpPr>
          <p:nvPr/>
        </p:nvSpPr>
        <p:spPr bwMode="auto">
          <a:xfrm>
            <a:off x="1752600" y="3962400"/>
            <a:ext cx="55626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void main() { </a:t>
            </a:r>
            <a:r>
              <a:rPr lang="en-US" b="1" i="0">
                <a:solidFill>
                  <a:srgbClr val="000000"/>
                </a:solidFill>
                <a:latin typeface="Courier New" pitchFamily="-108" charset="0"/>
                <a:ea typeface="Arial Unicode MS" pitchFamily="-108" charset="0"/>
                <a:cs typeface="Arial Unicode MS" pitchFamily="-108" charset="0"/>
              </a:rPr>
              <a:t/>
            </a:r>
            <a:br>
              <a:rPr lang="en-US" b="1" i="0">
                <a:solidFill>
                  <a:srgbClr val="000000"/>
                </a:solidFill>
                <a:latin typeface="Courier New" pitchFamily="-108" charset="0"/>
                <a:ea typeface="Arial Unicode MS" pitchFamily="-108" charset="0"/>
                <a:cs typeface="Arial Unicode MS" pitchFamily="-108" charset="0"/>
              </a:rPr>
            </a:br>
            <a:r>
              <a:rPr lang="en-US" b="1" i="0">
                <a:solidFill>
                  <a:srgbClr val="000000"/>
                </a:solidFill>
                <a:latin typeface="Courier New" pitchFamily="-108" charset="0"/>
                <a:ea typeface="Courier New" pitchFamily="-108" charset="0"/>
                <a:cs typeface="Courier New" pitchFamily="-108" charset="0"/>
              </a:rPr>
              <a:t>  for (i=1; i&lt;=100; i++)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fred(i);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Creating</a:t>
            </a:r>
          </a:p>
        </p:txBody>
      </p:sp>
      <p:sp>
        <p:nvSpPr>
          <p:cNvPr id="139267" name="Rectangle 3"/>
          <p:cNvSpPr>
            <a:spLocks noGrp="1" noChangeArrowheads="1"/>
          </p:cNvSpPr>
          <p:nvPr>
            <p:ph idx="1"/>
          </p:nvPr>
        </p:nvSpPr>
        <p:spPr>
          <a:xfrm>
            <a:off x="838200" y="1752600"/>
            <a:ext cx="7772400" cy="2514600"/>
          </a:xfrm>
        </p:spPr>
        <p:txBody>
          <a:bodyPr/>
          <a:lstStyle/>
          <a:p>
            <a:r>
              <a:rPr lang="en-US" sz="2800"/>
              <a:t>The programmer uses an editor to create a text file containing the program</a:t>
            </a:r>
          </a:p>
          <a:p>
            <a:r>
              <a:rPr lang="en-US" sz="2800"/>
              <a:t>A high-level language: machine independent</a:t>
            </a:r>
          </a:p>
          <a:p>
            <a:r>
              <a:rPr lang="en-US" sz="2800"/>
              <a:t>This C-like example program calls </a:t>
            </a:r>
            <a:r>
              <a:rPr lang="en-US" sz="2800" b="1">
                <a:latin typeface="Courier New" pitchFamily="-108" charset="0"/>
              </a:rPr>
              <a:t>fred</a:t>
            </a:r>
            <a:r>
              <a:rPr lang="en-US" sz="2800"/>
              <a:t> 100 times, passing each </a:t>
            </a:r>
            <a:r>
              <a:rPr lang="en-US" sz="2800" b="1">
                <a:latin typeface="Courier New" pitchFamily="-108" charset="0"/>
              </a:rPr>
              <a:t>i</a:t>
            </a:r>
            <a:r>
              <a:rPr lang="en-US" sz="2800"/>
              <a:t> from 1 to 100:</a:t>
            </a:r>
          </a:p>
        </p:txBody>
      </p:sp>
      <p:sp>
        <p:nvSpPr>
          <p:cNvPr id="5" name="Date Placeholder 3"/>
          <p:cNvSpPr>
            <a:spLocks noGrp="1"/>
          </p:cNvSpPr>
          <p:nvPr>
            <p:ph type="dt" sz="half" idx="10"/>
          </p:nvPr>
        </p:nvSpPr>
        <p:spPr/>
        <p:txBody>
          <a:bodyPr/>
          <a:lstStyle/>
          <a:p>
            <a:r>
              <a:rPr lang="en-US" smtClean="0"/>
              <a:t>Chapter 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3D32E43B-EDDC-5D4D-AE27-51683A7FD526}" type="slidenum">
              <a:rPr lang="en-US"/>
              <a:pPr/>
              <a:t>4</a:t>
            </a:fld>
            <a:endParaRPr lang="en-US"/>
          </a:p>
        </p:txBody>
      </p:sp>
      <p:sp>
        <p:nvSpPr>
          <p:cNvPr id="139268" name="Text Box 4"/>
          <p:cNvSpPr txBox="1">
            <a:spLocks noChangeArrowheads="1"/>
          </p:cNvSpPr>
          <p:nvPr/>
        </p:nvSpPr>
        <p:spPr bwMode="auto">
          <a:xfrm>
            <a:off x="2057400" y="4330700"/>
            <a:ext cx="55626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void main() { </a:t>
            </a:r>
            <a:r>
              <a:rPr lang="en-US" b="1" i="0">
                <a:solidFill>
                  <a:srgbClr val="000000"/>
                </a:solidFill>
                <a:latin typeface="Courier New" pitchFamily="-108" charset="0"/>
                <a:ea typeface="Arial Unicode MS" pitchFamily="-108" charset="0"/>
                <a:cs typeface="Arial Unicode MS" pitchFamily="-108" charset="0"/>
              </a:rPr>
              <a:t/>
            </a:r>
            <a:br>
              <a:rPr lang="en-US" b="1" i="0">
                <a:solidFill>
                  <a:srgbClr val="000000"/>
                </a:solidFill>
                <a:latin typeface="Courier New" pitchFamily="-108" charset="0"/>
                <a:ea typeface="Arial Unicode MS" pitchFamily="-108" charset="0"/>
                <a:cs typeface="Arial Unicode MS" pitchFamily="-108" charset="0"/>
              </a:rPr>
            </a:br>
            <a:r>
              <a:rPr lang="en-US" b="1" i="0">
                <a:solidFill>
                  <a:srgbClr val="000000"/>
                </a:solidFill>
                <a:latin typeface="Courier New" pitchFamily="-108" charset="0"/>
                <a:ea typeface="Courier New" pitchFamily="-108" charset="0"/>
                <a:cs typeface="Courier New" pitchFamily="-108" charset="0"/>
              </a:rPr>
              <a:t>  for (i=1; i&lt;=100; i++)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fred(i);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03" name="Rectangle 11"/>
          <p:cNvSpPr>
            <a:spLocks noGrp="1" noChangeArrowheads="1"/>
          </p:cNvSpPr>
          <p:nvPr>
            <p:ph type="title"/>
          </p:nvPr>
        </p:nvSpPr>
        <p:spPr/>
        <p:txBody>
          <a:bodyPr/>
          <a:lstStyle/>
          <a:p>
            <a:r>
              <a:rPr lang="en-US"/>
              <a:t>Language Implementation Time</a:t>
            </a:r>
          </a:p>
        </p:txBody>
      </p:sp>
      <p:sp>
        <p:nvSpPr>
          <p:cNvPr id="110604" name="Rectangle 12"/>
          <p:cNvSpPr>
            <a:spLocks noGrp="1" noChangeArrowheads="1"/>
          </p:cNvSpPr>
          <p:nvPr>
            <p:ph idx="1"/>
          </p:nvPr>
        </p:nvSpPr>
        <p:spPr>
          <a:xfrm>
            <a:off x="838200" y="1752600"/>
            <a:ext cx="7772400" cy="2438400"/>
          </a:xfrm>
        </p:spPr>
        <p:txBody>
          <a:bodyPr/>
          <a:lstStyle/>
          <a:p>
            <a:pPr>
              <a:lnSpc>
                <a:spcPct val="90000"/>
              </a:lnSpc>
            </a:pPr>
            <a:r>
              <a:rPr lang="en-US" sz="2800"/>
              <a:t>Some properties are bound when the language system is written:</a:t>
            </a:r>
          </a:p>
          <a:p>
            <a:pPr lvl="1">
              <a:lnSpc>
                <a:spcPct val="90000"/>
              </a:lnSpc>
            </a:pPr>
            <a:r>
              <a:rPr lang="en-US" sz="2400"/>
              <a:t>range of values of type </a:t>
            </a:r>
            <a:r>
              <a:rPr lang="en-US" sz="2400" b="1">
                <a:latin typeface="Courier New" pitchFamily="-108" charset="0"/>
              </a:rPr>
              <a:t>int</a:t>
            </a:r>
            <a:r>
              <a:rPr lang="en-US" sz="2400"/>
              <a:t> in C (but in Java, these are part of the language definition)</a:t>
            </a:r>
          </a:p>
          <a:p>
            <a:pPr lvl="1">
              <a:lnSpc>
                <a:spcPct val="90000"/>
              </a:lnSpc>
            </a:pPr>
            <a:r>
              <a:rPr lang="en-US" sz="2400"/>
              <a:t>implementation limitations: max identifier length, max number of array dimensions, etc</a:t>
            </a:r>
          </a:p>
        </p:txBody>
      </p:sp>
      <p:sp>
        <p:nvSpPr>
          <p:cNvPr id="5" name="Date Placeholder 3"/>
          <p:cNvSpPr>
            <a:spLocks noGrp="1"/>
          </p:cNvSpPr>
          <p:nvPr>
            <p:ph type="dt" sz="half" idx="10"/>
          </p:nvPr>
        </p:nvSpPr>
        <p:spPr/>
        <p:txBody>
          <a:bodyPr/>
          <a:lstStyle/>
          <a:p>
            <a:r>
              <a:rPr lang="en-US" smtClean="0"/>
              <a:t>Chapter 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7F193555-CDFC-F747-AD8D-BA3994984A81}" type="slidenum">
              <a:rPr lang="en-US"/>
              <a:pPr/>
              <a:t>40</a:t>
            </a:fld>
            <a:endParaRPr lang="en-US"/>
          </a:p>
        </p:txBody>
      </p:sp>
      <p:sp>
        <p:nvSpPr>
          <p:cNvPr id="110600" name="Text Box 8"/>
          <p:cNvSpPr txBox="1">
            <a:spLocks noChangeArrowheads="1"/>
          </p:cNvSpPr>
          <p:nvPr/>
        </p:nvSpPr>
        <p:spPr bwMode="auto">
          <a:xfrm>
            <a:off x="2362200" y="4191000"/>
            <a:ext cx="55626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void main() { </a:t>
            </a:r>
            <a:r>
              <a:rPr lang="en-US" b="1" i="0">
                <a:solidFill>
                  <a:srgbClr val="000000"/>
                </a:solidFill>
                <a:latin typeface="Courier New" pitchFamily="-108" charset="0"/>
                <a:ea typeface="Arial Unicode MS" pitchFamily="-108" charset="0"/>
                <a:cs typeface="Arial Unicode MS" pitchFamily="-108" charset="0"/>
              </a:rPr>
              <a:t/>
            </a:r>
            <a:br>
              <a:rPr lang="en-US" b="1" i="0">
                <a:solidFill>
                  <a:srgbClr val="000000"/>
                </a:solidFill>
                <a:latin typeface="Courier New" pitchFamily="-108" charset="0"/>
                <a:ea typeface="Arial Unicode MS" pitchFamily="-108" charset="0"/>
                <a:cs typeface="Arial Unicode MS" pitchFamily="-108" charset="0"/>
              </a:rPr>
            </a:br>
            <a:r>
              <a:rPr lang="en-US" b="1" i="0">
                <a:solidFill>
                  <a:srgbClr val="000000"/>
                </a:solidFill>
                <a:latin typeface="Courier New" pitchFamily="-108" charset="0"/>
                <a:ea typeface="Courier New" pitchFamily="-108" charset="0"/>
                <a:cs typeface="Courier New" pitchFamily="-108" charset="0"/>
              </a:rPr>
              <a:t>  for (i=1; i&lt;=100; i++)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fred(i);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7" name="Rectangle 5"/>
          <p:cNvSpPr>
            <a:spLocks noGrp="1" noChangeArrowheads="1"/>
          </p:cNvSpPr>
          <p:nvPr>
            <p:ph type="title"/>
          </p:nvPr>
        </p:nvSpPr>
        <p:spPr/>
        <p:txBody>
          <a:bodyPr/>
          <a:lstStyle/>
          <a:p>
            <a:r>
              <a:rPr lang="en-US"/>
              <a:t>Compile Time</a:t>
            </a:r>
          </a:p>
        </p:txBody>
      </p:sp>
      <p:sp>
        <p:nvSpPr>
          <p:cNvPr id="100358" name="Rectangle 6"/>
          <p:cNvSpPr>
            <a:spLocks noGrp="1" noChangeArrowheads="1"/>
          </p:cNvSpPr>
          <p:nvPr>
            <p:ph idx="1"/>
          </p:nvPr>
        </p:nvSpPr>
        <p:spPr>
          <a:xfrm>
            <a:off x="838200" y="1524000"/>
            <a:ext cx="7772400" cy="2362200"/>
          </a:xfrm>
        </p:spPr>
        <p:txBody>
          <a:bodyPr/>
          <a:lstStyle/>
          <a:p>
            <a:pPr>
              <a:lnSpc>
                <a:spcPct val="90000"/>
              </a:lnSpc>
            </a:pPr>
            <a:r>
              <a:rPr lang="en-US" sz="2800"/>
              <a:t>Some properties are bound when the program is compiled or prepared for interpretation:</a:t>
            </a:r>
          </a:p>
          <a:p>
            <a:pPr lvl="1">
              <a:lnSpc>
                <a:spcPct val="90000"/>
              </a:lnSpc>
            </a:pPr>
            <a:r>
              <a:rPr lang="en-US" sz="2400"/>
              <a:t>Types of variables, in languages like C and ML that use static typing</a:t>
            </a:r>
          </a:p>
          <a:p>
            <a:pPr lvl="1">
              <a:lnSpc>
                <a:spcPct val="90000"/>
              </a:lnSpc>
            </a:pPr>
            <a:r>
              <a:rPr lang="en-US" sz="2400"/>
              <a:t>Declaration that goes with a given use of a variable, in languages that use static scoping (most languages)</a:t>
            </a:r>
          </a:p>
        </p:txBody>
      </p:sp>
      <p:sp>
        <p:nvSpPr>
          <p:cNvPr id="5" name="Date Placeholder 3"/>
          <p:cNvSpPr>
            <a:spLocks noGrp="1"/>
          </p:cNvSpPr>
          <p:nvPr>
            <p:ph type="dt" sz="half" idx="10"/>
          </p:nvPr>
        </p:nvSpPr>
        <p:spPr/>
        <p:txBody>
          <a:bodyPr/>
          <a:lstStyle/>
          <a:p>
            <a:r>
              <a:rPr lang="en-US" smtClean="0"/>
              <a:t>Chapter 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A93E669A-324C-A54C-8E1F-4A9DD3BECEFB}" type="slidenum">
              <a:rPr lang="en-US"/>
              <a:pPr/>
              <a:t>41</a:t>
            </a:fld>
            <a:endParaRPr lang="en-US"/>
          </a:p>
        </p:txBody>
      </p:sp>
      <p:sp>
        <p:nvSpPr>
          <p:cNvPr id="100356" name="Text Box 4"/>
          <p:cNvSpPr txBox="1">
            <a:spLocks noChangeArrowheads="1"/>
          </p:cNvSpPr>
          <p:nvPr/>
        </p:nvSpPr>
        <p:spPr bwMode="auto">
          <a:xfrm>
            <a:off x="2209800" y="4114800"/>
            <a:ext cx="55626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void main() { </a:t>
            </a:r>
            <a:r>
              <a:rPr lang="en-US" b="1" i="0">
                <a:solidFill>
                  <a:srgbClr val="000000"/>
                </a:solidFill>
                <a:latin typeface="Courier New" pitchFamily="-108" charset="0"/>
                <a:ea typeface="Arial Unicode MS" pitchFamily="-108" charset="0"/>
                <a:cs typeface="Arial Unicode MS" pitchFamily="-108" charset="0"/>
              </a:rPr>
              <a:t/>
            </a:r>
            <a:br>
              <a:rPr lang="en-US" b="1" i="0">
                <a:solidFill>
                  <a:srgbClr val="000000"/>
                </a:solidFill>
                <a:latin typeface="Courier New" pitchFamily="-108" charset="0"/>
                <a:ea typeface="Arial Unicode MS" pitchFamily="-108" charset="0"/>
                <a:cs typeface="Arial Unicode MS" pitchFamily="-108" charset="0"/>
              </a:rPr>
            </a:br>
            <a:r>
              <a:rPr lang="en-US" b="1" i="0">
                <a:solidFill>
                  <a:srgbClr val="000000"/>
                </a:solidFill>
                <a:latin typeface="Courier New" pitchFamily="-108" charset="0"/>
                <a:ea typeface="Courier New" pitchFamily="-108" charset="0"/>
                <a:cs typeface="Courier New" pitchFamily="-108" charset="0"/>
              </a:rPr>
              <a:t>  for (i=1; i&lt;=100; i++)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fred(i);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3" name="Rectangle 7"/>
          <p:cNvSpPr>
            <a:spLocks noGrp="1" noChangeArrowheads="1"/>
          </p:cNvSpPr>
          <p:nvPr>
            <p:ph type="title"/>
          </p:nvPr>
        </p:nvSpPr>
        <p:spPr/>
        <p:txBody>
          <a:bodyPr/>
          <a:lstStyle/>
          <a:p>
            <a:r>
              <a:rPr lang="en-US"/>
              <a:t>Link Time</a:t>
            </a:r>
          </a:p>
        </p:txBody>
      </p:sp>
      <p:sp>
        <p:nvSpPr>
          <p:cNvPr id="101384" name="Rectangle 8"/>
          <p:cNvSpPr>
            <a:spLocks noGrp="1" noChangeArrowheads="1"/>
          </p:cNvSpPr>
          <p:nvPr>
            <p:ph idx="1"/>
          </p:nvPr>
        </p:nvSpPr>
        <p:spPr>
          <a:xfrm>
            <a:off x="838200" y="1752600"/>
            <a:ext cx="7772400" cy="1905000"/>
          </a:xfrm>
        </p:spPr>
        <p:txBody>
          <a:bodyPr/>
          <a:lstStyle/>
          <a:p>
            <a:pPr>
              <a:lnSpc>
                <a:spcPct val="90000"/>
              </a:lnSpc>
            </a:pPr>
            <a:r>
              <a:rPr lang="en-US"/>
              <a:t>Some properties are bound when separately-compiled program parts are combined into one executable file by the linker:</a:t>
            </a:r>
          </a:p>
          <a:p>
            <a:pPr lvl="1">
              <a:lnSpc>
                <a:spcPct val="90000"/>
              </a:lnSpc>
            </a:pPr>
            <a:r>
              <a:rPr lang="en-US"/>
              <a:t>Object code for external function names</a:t>
            </a:r>
          </a:p>
        </p:txBody>
      </p:sp>
      <p:sp>
        <p:nvSpPr>
          <p:cNvPr id="5" name="Date Placeholder 3"/>
          <p:cNvSpPr>
            <a:spLocks noGrp="1"/>
          </p:cNvSpPr>
          <p:nvPr>
            <p:ph type="dt" sz="half" idx="10"/>
          </p:nvPr>
        </p:nvSpPr>
        <p:spPr/>
        <p:txBody>
          <a:bodyPr/>
          <a:lstStyle/>
          <a:p>
            <a:r>
              <a:rPr lang="en-US" smtClean="0"/>
              <a:t>Chapter 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CEB93DD6-2CC6-5248-A146-66F1AA642BD8}" type="slidenum">
              <a:rPr lang="en-US"/>
              <a:pPr/>
              <a:t>42</a:t>
            </a:fld>
            <a:endParaRPr lang="en-US"/>
          </a:p>
        </p:txBody>
      </p:sp>
      <p:sp>
        <p:nvSpPr>
          <p:cNvPr id="101382" name="Text Box 6"/>
          <p:cNvSpPr txBox="1">
            <a:spLocks noChangeArrowheads="1"/>
          </p:cNvSpPr>
          <p:nvPr/>
        </p:nvSpPr>
        <p:spPr bwMode="auto">
          <a:xfrm>
            <a:off x="1905000" y="3962400"/>
            <a:ext cx="55626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void main() { </a:t>
            </a:r>
            <a:r>
              <a:rPr lang="en-US" b="1" i="0">
                <a:solidFill>
                  <a:srgbClr val="000000"/>
                </a:solidFill>
                <a:latin typeface="Courier New" pitchFamily="-108" charset="0"/>
                <a:ea typeface="Arial Unicode MS" pitchFamily="-108" charset="0"/>
                <a:cs typeface="Arial Unicode MS" pitchFamily="-108" charset="0"/>
              </a:rPr>
              <a:t/>
            </a:r>
            <a:br>
              <a:rPr lang="en-US" b="1" i="0">
                <a:solidFill>
                  <a:srgbClr val="000000"/>
                </a:solidFill>
                <a:latin typeface="Courier New" pitchFamily="-108" charset="0"/>
                <a:ea typeface="Arial Unicode MS" pitchFamily="-108" charset="0"/>
                <a:cs typeface="Arial Unicode MS" pitchFamily="-108" charset="0"/>
              </a:rPr>
            </a:br>
            <a:r>
              <a:rPr lang="en-US" b="1" i="0">
                <a:solidFill>
                  <a:srgbClr val="000000"/>
                </a:solidFill>
                <a:latin typeface="Courier New" pitchFamily="-108" charset="0"/>
                <a:ea typeface="Courier New" pitchFamily="-108" charset="0"/>
                <a:cs typeface="Courier New" pitchFamily="-108" charset="0"/>
              </a:rPr>
              <a:t>  for (i=1; i&lt;=100; i++)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fred(i);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Rectangle 5"/>
          <p:cNvSpPr>
            <a:spLocks noGrp="1" noChangeArrowheads="1"/>
          </p:cNvSpPr>
          <p:nvPr>
            <p:ph type="title"/>
          </p:nvPr>
        </p:nvSpPr>
        <p:spPr/>
        <p:txBody>
          <a:bodyPr/>
          <a:lstStyle/>
          <a:p>
            <a:r>
              <a:rPr lang="en-US"/>
              <a:t>Load Time</a:t>
            </a:r>
          </a:p>
        </p:txBody>
      </p:sp>
      <p:sp>
        <p:nvSpPr>
          <p:cNvPr id="102406" name="Rectangle 6"/>
          <p:cNvSpPr>
            <a:spLocks noGrp="1" noChangeArrowheads="1"/>
          </p:cNvSpPr>
          <p:nvPr>
            <p:ph idx="1"/>
          </p:nvPr>
        </p:nvSpPr>
        <p:spPr>
          <a:xfrm>
            <a:off x="838200" y="1752600"/>
            <a:ext cx="7772400" cy="2286000"/>
          </a:xfrm>
        </p:spPr>
        <p:txBody>
          <a:bodyPr/>
          <a:lstStyle/>
          <a:p>
            <a:r>
              <a:rPr lang="en-US" sz="2800"/>
              <a:t>Some properties are bound when the program is loaded into the computer’s memory, but before it runs:</a:t>
            </a:r>
          </a:p>
          <a:p>
            <a:pPr lvl="1"/>
            <a:r>
              <a:rPr lang="en-US" sz="2400"/>
              <a:t>Memory locations for code for functions</a:t>
            </a:r>
          </a:p>
          <a:p>
            <a:pPr lvl="1"/>
            <a:r>
              <a:rPr lang="en-US" sz="2400"/>
              <a:t>Memory locations for static variables</a:t>
            </a:r>
          </a:p>
        </p:txBody>
      </p:sp>
      <p:sp>
        <p:nvSpPr>
          <p:cNvPr id="5" name="Date Placeholder 3"/>
          <p:cNvSpPr>
            <a:spLocks noGrp="1"/>
          </p:cNvSpPr>
          <p:nvPr>
            <p:ph type="dt" sz="half" idx="10"/>
          </p:nvPr>
        </p:nvSpPr>
        <p:spPr/>
        <p:txBody>
          <a:bodyPr/>
          <a:lstStyle/>
          <a:p>
            <a:r>
              <a:rPr lang="en-US" smtClean="0"/>
              <a:t>Chapter Four</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2B7133C5-1257-0946-A2CB-6FC1D354EC68}" type="slidenum">
              <a:rPr lang="en-US"/>
              <a:pPr/>
              <a:t>43</a:t>
            </a:fld>
            <a:endParaRPr lang="en-US"/>
          </a:p>
        </p:txBody>
      </p:sp>
      <p:sp>
        <p:nvSpPr>
          <p:cNvPr id="102404" name="Text Box 4"/>
          <p:cNvSpPr txBox="1">
            <a:spLocks noChangeArrowheads="1"/>
          </p:cNvSpPr>
          <p:nvPr/>
        </p:nvSpPr>
        <p:spPr bwMode="auto">
          <a:xfrm>
            <a:off x="2209800" y="4191000"/>
            <a:ext cx="55626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void main() { </a:t>
            </a:r>
            <a:r>
              <a:rPr lang="en-US" b="1" i="0">
                <a:solidFill>
                  <a:srgbClr val="000000"/>
                </a:solidFill>
                <a:latin typeface="Courier New" pitchFamily="-108" charset="0"/>
                <a:ea typeface="Arial Unicode MS" pitchFamily="-108" charset="0"/>
                <a:cs typeface="Arial Unicode MS" pitchFamily="-108" charset="0"/>
              </a:rPr>
              <a:t/>
            </a:r>
            <a:br>
              <a:rPr lang="en-US" b="1" i="0">
                <a:solidFill>
                  <a:srgbClr val="000000"/>
                </a:solidFill>
                <a:latin typeface="Courier New" pitchFamily="-108" charset="0"/>
                <a:ea typeface="Arial Unicode MS" pitchFamily="-108" charset="0"/>
                <a:cs typeface="Arial Unicode MS" pitchFamily="-108" charset="0"/>
              </a:rPr>
            </a:br>
            <a:r>
              <a:rPr lang="en-US" b="1" i="0">
                <a:solidFill>
                  <a:srgbClr val="000000"/>
                </a:solidFill>
                <a:latin typeface="Courier New" pitchFamily="-108" charset="0"/>
                <a:ea typeface="Courier New" pitchFamily="-108" charset="0"/>
                <a:cs typeface="Courier New" pitchFamily="-108" charset="0"/>
              </a:rPr>
              <a:t>  for (i=1; i&lt;=100; i++)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fred(i);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lstStyle/>
          <a:p>
            <a:r>
              <a:rPr lang="en-US"/>
              <a:t>Run Time</a:t>
            </a:r>
          </a:p>
        </p:txBody>
      </p:sp>
      <p:sp>
        <p:nvSpPr>
          <p:cNvPr id="104453" name="Rectangle 5"/>
          <p:cNvSpPr>
            <a:spLocks noGrp="1" noChangeArrowheads="1"/>
          </p:cNvSpPr>
          <p:nvPr>
            <p:ph idx="1"/>
          </p:nvPr>
        </p:nvSpPr>
        <p:spPr/>
        <p:txBody>
          <a:bodyPr/>
          <a:lstStyle/>
          <a:p>
            <a:r>
              <a:rPr lang="en-US" sz="2800"/>
              <a:t>Some properties are bound only when the code in question is executed:</a:t>
            </a:r>
          </a:p>
          <a:p>
            <a:pPr lvl="1"/>
            <a:r>
              <a:rPr lang="en-US" sz="2400"/>
              <a:t>Values of variables</a:t>
            </a:r>
          </a:p>
          <a:p>
            <a:pPr lvl="1"/>
            <a:r>
              <a:rPr lang="en-US" sz="2400"/>
              <a:t>Types of variables, in languages like Lisp that use dynamic typing</a:t>
            </a:r>
          </a:p>
          <a:p>
            <a:pPr lvl="1"/>
            <a:r>
              <a:rPr lang="en-US" sz="2400"/>
              <a:t>Declaration that goes with a given use of a variable (in languages that use dynamic scoping)</a:t>
            </a:r>
          </a:p>
          <a:p>
            <a:r>
              <a:rPr lang="en-US" sz="2800"/>
              <a:t>Also called </a:t>
            </a:r>
            <a:r>
              <a:rPr lang="en-US" sz="2800" i="1"/>
              <a:t>late</a:t>
            </a:r>
            <a:r>
              <a:rPr lang="en-US" sz="2800"/>
              <a:t> or </a:t>
            </a:r>
            <a:r>
              <a:rPr lang="en-US" sz="2800" i="1"/>
              <a:t>dynamic</a:t>
            </a:r>
            <a:r>
              <a:rPr lang="en-US" sz="2800"/>
              <a:t> binding (everything before run time is </a:t>
            </a:r>
            <a:r>
              <a:rPr lang="en-US" sz="2800" i="1"/>
              <a:t>early</a:t>
            </a:r>
            <a:r>
              <a:rPr lang="en-US" sz="2800"/>
              <a:t> or </a:t>
            </a:r>
            <a:r>
              <a:rPr lang="en-US" sz="2800" i="1"/>
              <a:t>static</a:t>
            </a:r>
            <a:r>
              <a:rPr lang="en-US" sz="2800"/>
              <a:t>)</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3ED9C4E-47BB-A54E-B61D-DBE27FE2DAA9}" type="slidenum">
              <a:rPr lang="en-US"/>
              <a:pPr/>
              <a:t>44</a:t>
            </a:fld>
            <a:endParaRPr lang="en-US"/>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026"/>
          <p:cNvSpPr>
            <a:spLocks noGrp="1" noChangeArrowheads="1"/>
          </p:cNvSpPr>
          <p:nvPr>
            <p:ph type="title"/>
          </p:nvPr>
        </p:nvSpPr>
        <p:spPr/>
        <p:txBody>
          <a:bodyPr/>
          <a:lstStyle/>
          <a:p>
            <a:r>
              <a:rPr lang="en-US"/>
              <a:t>Late Binding, Early Binding</a:t>
            </a:r>
          </a:p>
        </p:txBody>
      </p:sp>
      <p:sp>
        <p:nvSpPr>
          <p:cNvPr id="199683" name="Rectangle 1027"/>
          <p:cNvSpPr>
            <a:spLocks noGrp="1" noChangeArrowheads="1"/>
          </p:cNvSpPr>
          <p:nvPr>
            <p:ph idx="1"/>
          </p:nvPr>
        </p:nvSpPr>
        <p:spPr/>
        <p:txBody>
          <a:bodyPr/>
          <a:lstStyle/>
          <a:p>
            <a:r>
              <a:rPr lang="en-US"/>
              <a:t>The most important question about a binding time: late or early?</a:t>
            </a:r>
          </a:p>
          <a:p>
            <a:pPr lvl="1"/>
            <a:r>
              <a:rPr lang="en-US"/>
              <a:t>Late: generally, this is more flexible at runtime (as with types, dynamic loading, etc.)</a:t>
            </a:r>
          </a:p>
          <a:p>
            <a:pPr lvl="1"/>
            <a:r>
              <a:rPr lang="en-US"/>
              <a:t>Early: generally, this is faster and more secure at runtime (less to do, less that can go wrong)</a:t>
            </a:r>
          </a:p>
          <a:p>
            <a:r>
              <a:rPr lang="en-US"/>
              <a:t>You can tell a lot about a language by looking at the binding times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1EA84D3-22C5-964C-AF04-94CE3A14C1E1}" type="slidenum">
              <a:rPr lang="en-US"/>
              <a:pPr/>
              <a:t>45</a:t>
            </a:fld>
            <a:endParaRPr lang="en-US"/>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1026"/>
          <p:cNvSpPr>
            <a:spLocks noGrp="1" noChangeArrowheads="1"/>
          </p:cNvSpPr>
          <p:nvPr>
            <p:ph type="title"/>
          </p:nvPr>
        </p:nvSpPr>
        <p:spPr/>
        <p:txBody>
          <a:bodyPr/>
          <a:lstStyle/>
          <a:p>
            <a:r>
              <a:rPr lang="en-US"/>
              <a:t>Outline</a:t>
            </a:r>
          </a:p>
        </p:txBody>
      </p:sp>
      <p:sp>
        <p:nvSpPr>
          <p:cNvPr id="189443" name="Rectangle 1027"/>
          <p:cNvSpPr>
            <a:spLocks noGrp="1" noChangeArrowheads="1"/>
          </p:cNvSpPr>
          <p:nvPr>
            <p:ph idx="1"/>
          </p:nvPr>
        </p:nvSpPr>
        <p:spPr/>
        <p:txBody>
          <a:bodyPr/>
          <a:lstStyle/>
          <a:p>
            <a:r>
              <a:rPr lang="en-US">
                <a:solidFill>
                  <a:schemeClr val="bg2"/>
                </a:solidFill>
              </a:rPr>
              <a:t>The classical sequence</a:t>
            </a:r>
          </a:p>
          <a:p>
            <a:r>
              <a:rPr lang="en-US">
                <a:solidFill>
                  <a:schemeClr val="bg2"/>
                </a:solidFill>
              </a:rPr>
              <a:t>Variations on the classical sequence</a:t>
            </a:r>
          </a:p>
          <a:p>
            <a:r>
              <a:rPr lang="en-US">
                <a:solidFill>
                  <a:schemeClr val="bg2"/>
                </a:solidFill>
              </a:rPr>
              <a:t>Binding times</a:t>
            </a:r>
          </a:p>
          <a:p>
            <a:r>
              <a:rPr lang="en-US"/>
              <a:t>Debuggers</a:t>
            </a:r>
          </a:p>
          <a:p>
            <a:r>
              <a:rPr lang="en-US">
                <a:solidFill>
                  <a:schemeClr val="bg2"/>
                </a:solidFill>
              </a:rPr>
              <a:t>Runtime support</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CA2F22C-042C-C743-9C54-03C222052635}" type="slidenum">
              <a:rPr lang="en-US"/>
              <a:pPr/>
              <a:t>46</a:t>
            </a:fld>
            <a:endParaRPr lang="en-US"/>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t>Debugging Features</a:t>
            </a:r>
          </a:p>
        </p:txBody>
      </p:sp>
      <p:sp>
        <p:nvSpPr>
          <p:cNvPr id="180227" name="Rectangle 3"/>
          <p:cNvSpPr>
            <a:spLocks noGrp="1" noChangeArrowheads="1"/>
          </p:cNvSpPr>
          <p:nvPr>
            <p:ph idx="1"/>
          </p:nvPr>
        </p:nvSpPr>
        <p:spPr/>
        <p:txBody>
          <a:bodyPr/>
          <a:lstStyle/>
          <a:p>
            <a:r>
              <a:rPr lang="en-US" sz="2800"/>
              <a:t>Examine a snapshot, such as a core dump</a:t>
            </a:r>
          </a:p>
          <a:p>
            <a:r>
              <a:rPr lang="en-US" sz="2800"/>
              <a:t>Examine a running program on the fly</a:t>
            </a:r>
          </a:p>
          <a:p>
            <a:pPr lvl="1"/>
            <a:r>
              <a:rPr lang="en-US" sz="2400"/>
              <a:t>Single stepping, breakpointing, modifying variables</a:t>
            </a:r>
          </a:p>
          <a:p>
            <a:r>
              <a:rPr lang="en-US" sz="2800"/>
              <a:t>Modify currently running program</a:t>
            </a:r>
          </a:p>
          <a:p>
            <a:pPr lvl="1"/>
            <a:r>
              <a:rPr lang="en-US" sz="2400"/>
              <a:t>Recompile, relink, reload parts while program runs</a:t>
            </a:r>
          </a:p>
          <a:p>
            <a:r>
              <a:rPr lang="en-US" sz="2800"/>
              <a:t>Advanced debugging features require an integrated development environment</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4664C2C-3687-3B4A-811F-F5672C3F4C74}" type="slidenum">
              <a:rPr lang="en-US"/>
              <a:pPr/>
              <a:t>47</a:t>
            </a:fld>
            <a:endParaRPr lang="en-US"/>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Debugging Information</a:t>
            </a:r>
          </a:p>
        </p:txBody>
      </p:sp>
      <p:sp>
        <p:nvSpPr>
          <p:cNvPr id="178179" name="Rectangle 3"/>
          <p:cNvSpPr>
            <a:spLocks noGrp="1" noChangeArrowheads="1"/>
          </p:cNvSpPr>
          <p:nvPr>
            <p:ph idx="1"/>
          </p:nvPr>
        </p:nvSpPr>
        <p:spPr/>
        <p:txBody>
          <a:bodyPr/>
          <a:lstStyle/>
          <a:p>
            <a:r>
              <a:rPr lang="en-US" sz="2800" dirty="0"/>
              <a:t>Where is it executing?</a:t>
            </a:r>
          </a:p>
          <a:p>
            <a:r>
              <a:rPr lang="en-US" sz="2800" dirty="0"/>
              <a:t>What is the </a:t>
            </a:r>
            <a:r>
              <a:rPr lang="en-US" sz="2800" dirty="0" err="1"/>
              <a:t>traceback</a:t>
            </a:r>
            <a:r>
              <a:rPr lang="en-US" sz="2800" dirty="0"/>
              <a:t> of calls leading there?</a:t>
            </a:r>
          </a:p>
          <a:p>
            <a:r>
              <a:rPr lang="en-US" sz="2800" dirty="0"/>
              <a:t>What are the values of variables?</a:t>
            </a:r>
          </a:p>
          <a:p>
            <a:r>
              <a:rPr lang="en-US" sz="2800" dirty="0"/>
              <a:t>Source-level information from machine-level code</a:t>
            </a:r>
          </a:p>
          <a:p>
            <a:pPr lvl="1"/>
            <a:r>
              <a:rPr lang="en-US" sz="2400" dirty="0"/>
              <a:t>Variables and functions by name</a:t>
            </a:r>
          </a:p>
          <a:p>
            <a:pPr lvl="1"/>
            <a:r>
              <a:rPr lang="en-US" sz="2400" dirty="0"/>
              <a:t>Code locations by source position</a:t>
            </a:r>
          </a:p>
          <a:p>
            <a:r>
              <a:rPr lang="en-US" sz="2800" dirty="0"/>
              <a:t>Connection between levels can be hard to maintain, for example because of optimization</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AC12A99-9467-004F-8A71-FEEAFFCAC8E2}" type="slidenum">
              <a:rPr lang="en-US"/>
              <a:pPr/>
              <a:t>48</a:t>
            </a:fld>
            <a:endParaRPr lang="en-US"/>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t>Outline</a:t>
            </a:r>
          </a:p>
        </p:txBody>
      </p:sp>
      <p:sp>
        <p:nvSpPr>
          <p:cNvPr id="191491" name="Rectangle 3"/>
          <p:cNvSpPr>
            <a:spLocks noGrp="1" noChangeArrowheads="1"/>
          </p:cNvSpPr>
          <p:nvPr>
            <p:ph idx="1"/>
          </p:nvPr>
        </p:nvSpPr>
        <p:spPr/>
        <p:txBody>
          <a:bodyPr/>
          <a:lstStyle/>
          <a:p>
            <a:r>
              <a:rPr lang="en-US">
                <a:solidFill>
                  <a:schemeClr val="bg2"/>
                </a:solidFill>
              </a:rPr>
              <a:t>The classical sequence</a:t>
            </a:r>
          </a:p>
          <a:p>
            <a:r>
              <a:rPr lang="en-US">
                <a:solidFill>
                  <a:schemeClr val="bg2"/>
                </a:solidFill>
              </a:rPr>
              <a:t>Variations on the classical sequence</a:t>
            </a:r>
          </a:p>
          <a:p>
            <a:r>
              <a:rPr lang="en-US">
                <a:solidFill>
                  <a:schemeClr val="bg2"/>
                </a:solidFill>
              </a:rPr>
              <a:t>Binding times</a:t>
            </a:r>
          </a:p>
          <a:p>
            <a:r>
              <a:rPr lang="en-US">
                <a:solidFill>
                  <a:schemeClr val="bg2"/>
                </a:solidFill>
              </a:rPr>
              <a:t>Debuggers</a:t>
            </a:r>
          </a:p>
          <a:p>
            <a:r>
              <a:rPr lang="en-US"/>
              <a:t>Runtime support</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67264BD-9386-B54C-8834-5B0FB594E335}"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Compiling</a:t>
            </a:r>
          </a:p>
        </p:txBody>
      </p:sp>
      <p:sp>
        <p:nvSpPr>
          <p:cNvPr id="140291" name="Rectangle 3"/>
          <p:cNvSpPr>
            <a:spLocks noGrp="1" noChangeArrowheads="1"/>
          </p:cNvSpPr>
          <p:nvPr>
            <p:ph idx="1"/>
          </p:nvPr>
        </p:nvSpPr>
        <p:spPr/>
        <p:txBody>
          <a:bodyPr/>
          <a:lstStyle/>
          <a:p>
            <a:pPr>
              <a:lnSpc>
                <a:spcPct val="90000"/>
              </a:lnSpc>
            </a:pPr>
            <a:r>
              <a:rPr lang="en-US"/>
              <a:t>Compiler translates to assembly language</a:t>
            </a:r>
          </a:p>
          <a:p>
            <a:pPr>
              <a:lnSpc>
                <a:spcPct val="90000"/>
              </a:lnSpc>
            </a:pPr>
            <a:r>
              <a:rPr lang="en-US"/>
              <a:t>Machine-specific</a:t>
            </a:r>
          </a:p>
          <a:p>
            <a:pPr>
              <a:lnSpc>
                <a:spcPct val="90000"/>
              </a:lnSpc>
            </a:pPr>
            <a:r>
              <a:rPr lang="en-US"/>
              <a:t>Each line represents either a piece of data, or a single machine-level instruction</a:t>
            </a:r>
          </a:p>
          <a:p>
            <a:pPr>
              <a:lnSpc>
                <a:spcPct val="90000"/>
              </a:lnSpc>
            </a:pPr>
            <a:r>
              <a:rPr lang="en-US"/>
              <a:t>Programs used to be written directly in assembly language, before Fortran (1957)</a:t>
            </a:r>
          </a:p>
          <a:p>
            <a:pPr>
              <a:lnSpc>
                <a:spcPct val="90000"/>
              </a:lnSpc>
            </a:pPr>
            <a:r>
              <a:rPr lang="en-US"/>
              <a:t>Now used directly only when the compiler does not do what you want, which is rare </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6A424AF-A3AD-644D-B4C4-9694319A6F23}" type="slidenum">
              <a:rPr lang="en-US"/>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Rectangle 4"/>
          <p:cNvSpPr>
            <a:spLocks noGrp="1" noChangeArrowheads="1"/>
          </p:cNvSpPr>
          <p:nvPr>
            <p:ph type="title"/>
          </p:nvPr>
        </p:nvSpPr>
        <p:spPr/>
        <p:txBody>
          <a:bodyPr/>
          <a:lstStyle/>
          <a:p>
            <a:r>
              <a:rPr lang="en-US"/>
              <a:t>Runtime Support</a:t>
            </a:r>
          </a:p>
        </p:txBody>
      </p:sp>
      <p:sp>
        <p:nvSpPr>
          <p:cNvPr id="182277" name="Rectangle 5"/>
          <p:cNvSpPr>
            <a:spLocks noGrp="1" noChangeArrowheads="1"/>
          </p:cNvSpPr>
          <p:nvPr>
            <p:ph idx="1"/>
          </p:nvPr>
        </p:nvSpPr>
        <p:spPr/>
        <p:txBody>
          <a:bodyPr/>
          <a:lstStyle/>
          <a:p>
            <a:r>
              <a:rPr lang="en-US" sz="2800"/>
              <a:t>Additional code the linker includes even if the program does not refer to it explicitly</a:t>
            </a:r>
          </a:p>
          <a:p>
            <a:pPr lvl="1"/>
            <a:r>
              <a:rPr lang="en-US" sz="2400"/>
              <a:t>Startup processing: initializing the machine state</a:t>
            </a:r>
          </a:p>
          <a:p>
            <a:pPr lvl="1"/>
            <a:r>
              <a:rPr lang="en-US" sz="2400"/>
              <a:t>Exception handling: reacting to exceptions</a:t>
            </a:r>
          </a:p>
          <a:p>
            <a:pPr lvl="1"/>
            <a:r>
              <a:rPr lang="en-US" sz="2400"/>
              <a:t>Memory management: allocating memory, reusing it when the program is finished with it</a:t>
            </a:r>
          </a:p>
          <a:p>
            <a:pPr lvl="1"/>
            <a:r>
              <a:rPr lang="en-US" sz="2400"/>
              <a:t>Operating system interface: communicating between running program and operating system for I/O, etc.</a:t>
            </a:r>
          </a:p>
          <a:p>
            <a:r>
              <a:rPr lang="en-US" sz="2800"/>
              <a:t>An important hidden player in language systems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CA3384A-6C05-CD4C-96D5-3884B44C9124}" type="slidenum">
              <a:rPr lang="en-US"/>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t>Conclusion</a:t>
            </a:r>
          </a:p>
        </p:txBody>
      </p:sp>
      <p:sp>
        <p:nvSpPr>
          <p:cNvPr id="183299" name="Rectangle 3"/>
          <p:cNvSpPr>
            <a:spLocks noGrp="1" noChangeArrowheads="1"/>
          </p:cNvSpPr>
          <p:nvPr>
            <p:ph idx="1"/>
          </p:nvPr>
        </p:nvSpPr>
        <p:spPr/>
        <p:txBody>
          <a:bodyPr/>
          <a:lstStyle/>
          <a:p>
            <a:pPr>
              <a:lnSpc>
                <a:spcPct val="90000"/>
              </a:lnSpc>
            </a:pPr>
            <a:r>
              <a:rPr lang="en-US"/>
              <a:t>Language systems implement languages</a:t>
            </a:r>
          </a:p>
          <a:p>
            <a:pPr>
              <a:lnSpc>
                <a:spcPct val="90000"/>
              </a:lnSpc>
            </a:pPr>
            <a:r>
              <a:rPr lang="en-US"/>
              <a:t>Today: a quick introduction</a:t>
            </a:r>
          </a:p>
          <a:p>
            <a:pPr>
              <a:lnSpc>
                <a:spcPct val="90000"/>
              </a:lnSpc>
            </a:pPr>
            <a:r>
              <a:rPr lang="en-US"/>
              <a:t>More implementation issues later, especially:</a:t>
            </a:r>
          </a:p>
          <a:p>
            <a:pPr lvl="1">
              <a:lnSpc>
                <a:spcPct val="90000"/>
              </a:lnSpc>
            </a:pPr>
            <a:r>
              <a:rPr lang="en-US"/>
              <a:t>Chapter 12: memory locations for variables</a:t>
            </a:r>
          </a:p>
          <a:p>
            <a:pPr lvl="1">
              <a:lnSpc>
                <a:spcPct val="90000"/>
              </a:lnSpc>
            </a:pPr>
            <a:r>
              <a:rPr lang="en-US"/>
              <a:t>Chapter 14: memory management</a:t>
            </a:r>
          </a:p>
          <a:p>
            <a:pPr lvl="1">
              <a:lnSpc>
                <a:spcPct val="90000"/>
              </a:lnSpc>
            </a:pPr>
            <a:r>
              <a:rPr lang="en-US"/>
              <a:t>Chapter 18: parameters</a:t>
            </a:r>
          </a:p>
          <a:p>
            <a:pPr lvl="1">
              <a:lnSpc>
                <a:spcPct val="90000"/>
              </a:lnSpc>
            </a:pPr>
            <a:r>
              <a:rPr lang="en-US"/>
              <a:t>Chapter 21: cost models</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8F62573-C113-7D41-AAFC-9D1AE183839A}" type="slidenum">
              <a:rPr lang="en-US"/>
              <a:pPr/>
              <a:t>51</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Chapter Four</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D128A2CD-5808-7147-9031-5B472B095B45}" type="slidenum">
              <a:rPr lang="en-US"/>
              <a:pPr/>
              <a:t>6</a:t>
            </a:fld>
            <a:endParaRPr lang="en-US"/>
          </a:p>
        </p:txBody>
      </p:sp>
      <p:sp>
        <p:nvSpPr>
          <p:cNvPr id="142340" name="Text Box 4"/>
          <p:cNvSpPr txBox="1">
            <a:spLocks noChangeArrowheads="1"/>
          </p:cNvSpPr>
          <p:nvPr/>
        </p:nvSpPr>
        <p:spPr bwMode="auto">
          <a:xfrm>
            <a:off x="609600" y="304800"/>
            <a:ext cx="55626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Courier New" pitchFamily="-108" charset="0"/>
                <a:cs typeface="Courier New" pitchFamily="-108" charset="0"/>
              </a:rPr>
              <a:t>int 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void main() { </a:t>
            </a:r>
            <a:r>
              <a:rPr lang="en-US" b="1" i="0">
                <a:solidFill>
                  <a:srgbClr val="000000"/>
                </a:solidFill>
                <a:latin typeface="Courier New" pitchFamily="-108" charset="0"/>
                <a:ea typeface="Arial Unicode MS" pitchFamily="-108" charset="0"/>
                <a:cs typeface="Arial Unicode MS" pitchFamily="-108" charset="0"/>
              </a:rPr>
              <a:t/>
            </a:r>
            <a:br>
              <a:rPr lang="en-US" b="1" i="0">
                <a:solidFill>
                  <a:srgbClr val="000000"/>
                </a:solidFill>
                <a:latin typeface="Courier New" pitchFamily="-108" charset="0"/>
                <a:ea typeface="Arial Unicode MS" pitchFamily="-108" charset="0"/>
                <a:cs typeface="Arial Unicode MS" pitchFamily="-108" charset="0"/>
              </a:rPr>
            </a:br>
            <a:r>
              <a:rPr lang="en-US" b="1" i="0">
                <a:solidFill>
                  <a:srgbClr val="000000"/>
                </a:solidFill>
                <a:latin typeface="Courier New" pitchFamily="-108" charset="0"/>
                <a:ea typeface="Courier New" pitchFamily="-108" charset="0"/>
                <a:cs typeface="Courier New" pitchFamily="-108" charset="0"/>
              </a:rPr>
              <a:t>  for (i=1; i&lt;=100; i++) </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    fred(i);</a:t>
            </a:r>
            <a:br>
              <a:rPr lang="en-US" b="1" i="0">
                <a:solidFill>
                  <a:srgbClr val="000000"/>
                </a:solidFill>
                <a:latin typeface="Courier New" pitchFamily="-108" charset="0"/>
                <a:ea typeface="Courier New" pitchFamily="-108" charset="0"/>
                <a:cs typeface="Courier New" pitchFamily="-108" charset="0"/>
              </a:rPr>
            </a:br>
            <a:r>
              <a:rPr lang="en-US" b="1" i="0">
                <a:solidFill>
                  <a:srgbClr val="000000"/>
                </a:solidFill>
                <a:latin typeface="Courier New" pitchFamily="-108" charset="0"/>
                <a:ea typeface="Courier New" pitchFamily="-108" charset="0"/>
                <a:cs typeface="Courier New" pitchFamily="-108" charset="0"/>
              </a:rPr>
              <a:t>}</a:t>
            </a:r>
            <a:endParaRPr lang="en-US" i="0"/>
          </a:p>
        </p:txBody>
      </p:sp>
      <p:sp>
        <p:nvSpPr>
          <p:cNvPr id="142341" name="Text Box 5"/>
          <p:cNvSpPr txBox="1">
            <a:spLocks noChangeArrowheads="1"/>
          </p:cNvSpPr>
          <p:nvPr/>
        </p:nvSpPr>
        <p:spPr bwMode="auto">
          <a:xfrm>
            <a:off x="3352800" y="2590800"/>
            <a:ext cx="5486400" cy="3378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a:solidFill>
                  <a:srgbClr val="000000"/>
                </a:solidFill>
                <a:latin typeface="Courier New" pitchFamily="-108" charset="0"/>
                <a:ea typeface="Times New Roman" pitchFamily="-108" charset="0"/>
                <a:cs typeface="Times New Roman" pitchFamily="-108" charset="0"/>
              </a:rPr>
              <a:t>i:     data word 0</a:t>
            </a:r>
            <a:br>
              <a:rPr lang="en-US" b="1" i="0">
                <a:solidFill>
                  <a:srgbClr val="000000"/>
                </a:solidFill>
                <a:latin typeface="Courier New" pitchFamily="-108" charset="0"/>
                <a:ea typeface="Times New Roman" pitchFamily="-108" charset="0"/>
                <a:cs typeface="Times New Roman" pitchFamily="-108" charset="0"/>
              </a:rPr>
            </a:br>
            <a:r>
              <a:rPr lang="en-US" b="1" i="0">
                <a:solidFill>
                  <a:srgbClr val="000000"/>
                </a:solidFill>
                <a:latin typeface="Courier New" pitchFamily="-108" charset="0"/>
                <a:ea typeface="Times New Roman" pitchFamily="-108" charset="0"/>
                <a:cs typeface="Times New Roman" pitchFamily="-108" charset="0"/>
              </a:rPr>
              <a:t>main:  move 1 to i</a:t>
            </a:r>
            <a:br>
              <a:rPr lang="en-US" b="1" i="0">
                <a:solidFill>
                  <a:srgbClr val="000000"/>
                </a:solidFill>
                <a:latin typeface="Courier New" pitchFamily="-108" charset="0"/>
                <a:ea typeface="Times New Roman" pitchFamily="-108" charset="0"/>
                <a:cs typeface="Times New Roman" pitchFamily="-108" charset="0"/>
              </a:rPr>
            </a:br>
            <a:r>
              <a:rPr lang="en-US" b="1" i="0">
                <a:solidFill>
                  <a:srgbClr val="000000"/>
                </a:solidFill>
                <a:latin typeface="Courier New" pitchFamily="-108" charset="0"/>
                <a:ea typeface="Times New Roman" pitchFamily="-108" charset="0"/>
                <a:cs typeface="Times New Roman" pitchFamily="-108" charset="0"/>
              </a:rPr>
              <a:t>t1:    compare i with 100 </a:t>
            </a:r>
            <a:br>
              <a:rPr lang="en-US" b="1" i="0">
                <a:solidFill>
                  <a:srgbClr val="000000"/>
                </a:solidFill>
                <a:latin typeface="Courier New" pitchFamily="-108" charset="0"/>
                <a:ea typeface="Times New Roman" pitchFamily="-108" charset="0"/>
                <a:cs typeface="Times New Roman" pitchFamily="-108" charset="0"/>
              </a:rPr>
            </a:br>
            <a:r>
              <a:rPr lang="en-US" b="1" i="0">
                <a:solidFill>
                  <a:srgbClr val="000000"/>
                </a:solidFill>
                <a:latin typeface="Courier New" pitchFamily="-108" charset="0"/>
                <a:ea typeface="Times New Roman" pitchFamily="-108" charset="0"/>
                <a:cs typeface="Times New Roman" pitchFamily="-108" charset="0"/>
              </a:rPr>
              <a:t>       jump to t2 if greater</a:t>
            </a:r>
            <a:br>
              <a:rPr lang="en-US" b="1" i="0">
                <a:solidFill>
                  <a:srgbClr val="000000"/>
                </a:solidFill>
                <a:latin typeface="Courier New" pitchFamily="-108" charset="0"/>
                <a:ea typeface="Times New Roman" pitchFamily="-108" charset="0"/>
                <a:cs typeface="Times New Roman" pitchFamily="-108" charset="0"/>
              </a:rPr>
            </a:br>
            <a:r>
              <a:rPr lang="en-US" b="1" i="0">
                <a:solidFill>
                  <a:srgbClr val="000000"/>
                </a:solidFill>
                <a:latin typeface="Courier New" pitchFamily="-108" charset="0"/>
                <a:ea typeface="Times New Roman" pitchFamily="-108" charset="0"/>
                <a:cs typeface="Times New Roman" pitchFamily="-108" charset="0"/>
              </a:rPr>
              <a:t>       push i</a:t>
            </a:r>
            <a:br>
              <a:rPr lang="en-US" b="1" i="0">
                <a:solidFill>
                  <a:srgbClr val="000000"/>
                </a:solidFill>
                <a:latin typeface="Courier New" pitchFamily="-108" charset="0"/>
                <a:ea typeface="Times New Roman" pitchFamily="-108" charset="0"/>
                <a:cs typeface="Times New Roman" pitchFamily="-108" charset="0"/>
              </a:rPr>
            </a:br>
            <a:r>
              <a:rPr lang="en-US" b="1" i="0">
                <a:solidFill>
                  <a:srgbClr val="000000"/>
                </a:solidFill>
                <a:latin typeface="Courier New" pitchFamily="-108" charset="0"/>
                <a:ea typeface="Times New Roman" pitchFamily="-108" charset="0"/>
                <a:cs typeface="Times New Roman" pitchFamily="-108" charset="0"/>
              </a:rPr>
              <a:t>       call fred</a:t>
            </a:r>
            <a:br>
              <a:rPr lang="en-US" b="1" i="0">
                <a:solidFill>
                  <a:srgbClr val="000000"/>
                </a:solidFill>
                <a:latin typeface="Courier New" pitchFamily="-108" charset="0"/>
                <a:ea typeface="Times New Roman" pitchFamily="-108" charset="0"/>
                <a:cs typeface="Times New Roman" pitchFamily="-108" charset="0"/>
              </a:rPr>
            </a:br>
            <a:r>
              <a:rPr lang="en-US" b="1" i="0">
                <a:solidFill>
                  <a:srgbClr val="000000"/>
                </a:solidFill>
                <a:latin typeface="Courier New" pitchFamily="-108" charset="0"/>
                <a:ea typeface="Times New Roman" pitchFamily="-108" charset="0"/>
                <a:cs typeface="Times New Roman" pitchFamily="-108" charset="0"/>
              </a:rPr>
              <a:t>       add 1 to i</a:t>
            </a:r>
            <a:br>
              <a:rPr lang="en-US" b="1" i="0">
                <a:solidFill>
                  <a:srgbClr val="000000"/>
                </a:solidFill>
                <a:latin typeface="Courier New" pitchFamily="-108" charset="0"/>
                <a:ea typeface="Times New Roman" pitchFamily="-108" charset="0"/>
                <a:cs typeface="Times New Roman" pitchFamily="-108" charset="0"/>
              </a:rPr>
            </a:br>
            <a:r>
              <a:rPr lang="en-US" b="1" i="0">
                <a:solidFill>
                  <a:srgbClr val="000000"/>
                </a:solidFill>
                <a:latin typeface="Courier New" pitchFamily="-108" charset="0"/>
                <a:ea typeface="Times New Roman" pitchFamily="-108" charset="0"/>
                <a:cs typeface="Times New Roman" pitchFamily="-108" charset="0"/>
              </a:rPr>
              <a:t>       go to t1</a:t>
            </a:r>
            <a:br>
              <a:rPr lang="en-US" b="1" i="0">
                <a:solidFill>
                  <a:srgbClr val="000000"/>
                </a:solidFill>
                <a:latin typeface="Courier New" pitchFamily="-108" charset="0"/>
                <a:ea typeface="Times New Roman" pitchFamily="-108" charset="0"/>
                <a:cs typeface="Times New Roman" pitchFamily="-108" charset="0"/>
              </a:rPr>
            </a:br>
            <a:r>
              <a:rPr lang="en-US" b="1" i="0">
                <a:solidFill>
                  <a:srgbClr val="000000"/>
                </a:solidFill>
                <a:latin typeface="Courier New" pitchFamily="-108" charset="0"/>
                <a:ea typeface="Times New Roman" pitchFamily="-108" charset="0"/>
                <a:cs typeface="Times New Roman" pitchFamily="-108" charset="0"/>
              </a:rPr>
              <a:t>t2:    return</a:t>
            </a:r>
            <a:endParaRPr lang="en-US" i="0"/>
          </a:p>
        </p:txBody>
      </p:sp>
      <p:sp>
        <p:nvSpPr>
          <p:cNvPr id="142342" name="AutoShape 6"/>
          <p:cNvSpPr>
            <a:spLocks noChangeArrowheads="1"/>
          </p:cNvSpPr>
          <p:nvPr/>
        </p:nvSpPr>
        <p:spPr bwMode="auto">
          <a:xfrm flipV="1">
            <a:off x="1600200" y="2438400"/>
            <a:ext cx="11430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2343" name="Text Box 7"/>
          <p:cNvSpPr txBox="1">
            <a:spLocks noChangeArrowheads="1"/>
          </p:cNvSpPr>
          <p:nvPr/>
        </p:nvSpPr>
        <p:spPr bwMode="auto">
          <a:xfrm>
            <a:off x="762000" y="3429000"/>
            <a:ext cx="1752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compiler</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Assembling</a:t>
            </a:r>
          </a:p>
        </p:txBody>
      </p:sp>
      <p:sp>
        <p:nvSpPr>
          <p:cNvPr id="143363" name="Rectangle 3"/>
          <p:cNvSpPr>
            <a:spLocks noGrp="1" noChangeArrowheads="1"/>
          </p:cNvSpPr>
          <p:nvPr>
            <p:ph idx="1"/>
          </p:nvPr>
        </p:nvSpPr>
        <p:spPr/>
        <p:txBody>
          <a:bodyPr/>
          <a:lstStyle/>
          <a:p>
            <a:pPr>
              <a:lnSpc>
                <a:spcPct val="90000"/>
              </a:lnSpc>
            </a:pPr>
            <a:r>
              <a:rPr lang="en-US"/>
              <a:t>Assembly language is still not directly executable</a:t>
            </a:r>
          </a:p>
          <a:p>
            <a:pPr lvl="1">
              <a:lnSpc>
                <a:spcPct val="90000"/>
              </a:lnSpc>
            </a:pPr>
            <a:r>
              <a:rPr lang="en-US"/>
              <a:t>Still text format, readable by people</a:t>
            </a:r>
          </a:p>
          <a:p>
            <a:pPr lvl="1">
              <a:lnSpc>
                <a:spcPct val="90000"/>
              </a:lnSpc>
            </a:pPr>
            <a:r>
              <a:rPr lang="en-US"/>
              <a:t>Still has names, not memory addresses</a:t>
            </a:r>
          </a:p>
          <a:p>
            <a:pPr>
              <a:lnSpc>
                <a:spcPct val="90000"/>
              </a:lnSpc>
            </a:pPr>
            <a:r>
              <a:rPr lang="en-US"/>
              <a:t>Assembler converts each assembly-language instruction into the machine’s binary format: its </a:t>
            </a:r>
            <a:r>
              <a:rPr lang="en-US" i="1"/>
              <a:t>machine language</a:t>
            </a:r>
          </a:p>
          <a:p>
            <a:pPr>
              <a:lnSpc>
                <a:spcPct val="90000"/>
              </a:lnSpc>
            </a:pPr>
            <a:r>
              <a:rPr lang="en-US"/>
              <a:t>Resulting object file not readable by people</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47F4CAE-8F11-8A48-968D-391A6732D5D8}" type="slidenum">
              <a:rPr lang="en-US"/>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Chapter Four</a:t>
            </a:r>
            <a:endParaRPr lang="en-US"/>
          </a:p>
        </p:txBody>
      </p:sp>
      <p:sp>
        <p:nvSpPr>
          <p:cNvPr id="8" name="Footer Placeholder 4"/>
          <p:cNvSpPr>
            <a:spLocks noGrp="1"/>
          </p:cNvSpPr>
          <p:nvPr>
            <p:ph type="ftr" sz="quarter" idx="11"/>
          </p:nvPr>
        </p:nvSpPr>
        <p:spPr/>
        <p:txBody>
          <a:bodyPr/>
          <a:lstStyle/>
          <a:p>
            <a:r>
              <a:rPr lang="en-US" smtClean="0"/>
              <a:t>Modern Programming Languages, 2nd ed.</a:t>
            </a:r>
            <a:endParaRPr lang="en-US"/>
          </a:p>
        </p:txBody>
      </p:sp>
      <p:sp>
        <p:nvSpPr>
          <p:cNvPr id="9" name="Slide Number Placeholder 5"/>
          <p:cNvSpPr>
            <a:spLocks noGrp="1"/>
          </p:cNvSpPr>
          <p:nvPr>
            <p:ph type="sldNum" sz="quarter" idx="12"/>
          </p:nvPr>
        </p:nvSpPr>
        <p:spPr/>
        <p:txBody>
          <a:bodyPr/>
          <a:lstStyle/>
          <a:p>
            <a:fld id="{637D2C9C-E466-3844-B0CE-1D50B7339FEE}" type="slidenum">
              <a:rPr lang="en-US"/>
              <a:pPr/>
              <a:t>8</a:t>
            </a:fld>
            <a:endParaRPr lang="en-US"/>
          </a:p>
        </p:txBody>
      </p:sp>
      <p:sp>
        <p:nvSpPr>
          <p:cNvPr id="144387" name="Text Box 3"/>
          <p:cNvSpPr txBox="1">
            <a:spLocks noChangeArrowheads="1"/>
          </p:cNvSpPr>
          <p:nvPr/>
        </p:nvSpPr>
        <p:spPr bwMode="auto">
          <a:xfrm>
            <a:off x="609600" y="152400"/>
            <a:ext cx="5486400" cy="3378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dirty="0" err="1">
                <a:solidFill>
                  <a:srgbClr val="000000"/>
                </a:solidFill>
                <a:latin typeface="Courier New" pitchFamily="-108" charset="0"/>
                <a:ea typeface="Times New Roman" pitchFamily="-108" charset="0"/>
                <a:cs typeface="Times New Roman" pitchFamily="-108" charset="0"/>
              </a:rPr>
              <a:t>i</a:t>
            </a:r>
            <a:r>
              <a:rPr lang="en-US" b="1" i="0" dirty="0">
                <a:solidFill>
                  <a:srgbClr val="000000"/>
                </a:solidFill>
                <a:latin typeface="Courier New" pitchFamily="-108" charset="0"/>
                <a:ea typeface="Times New Roman" pitchFamily="-108" charset="0"/>
                <a:cs typeface="Times New Roman" pitchFamily="-108" charset="0"/>
              </a:rPr>
              <a:t>:     data word 0</a:t>
            </a:r>
            <a:br>
              <a:rPr lang="en-US" b="1" i="0" dirty="0">
                <a:solidFill>
                  <a:srgbClr val="000000"/>
                </a:solidFill>
                <a:latin typeface="Courier New" pitchFamily="-108" charset="0"/>
                <a:ea typeface="Times New Roman" pitchFamily="-108" charset="0"/>
                <a:cs typeface="Times New Roman" pitchFamily="-108" charset="0"/>
              </a:rPr>
            </a:br>
            <a:r>
              <a:rPr lang="en-US" b="1" i="0" dirty="0">
                <a:solidFill>
                  <a:srgbClr val="000000"/>
                </a:solidFill>
                <a:latin typeface="Courier New" pitchFamily="-108" charset="0"/>
                <a:ea typeface="Times New Roman" pitchFamily="-108" charset="0"/>
                <a:cs typeface="Times New Roman" pitchFamily="-108" charset="0"/>
              </a:rPr>
              <a:t>main:  move 1 to </a:t>
            </a:r>
            <a:r>
              <a:rPr lang="en-US" b="1" i="0" dirty="0" err="1">
                <a:solidFill>
                  <a:srgbClr val="000000"/>
                </a:solidFill>
                <a:latin typeface="Courier New" pitchFamily="-108" charset="0"/>
                <a:ea typeface="Times New Roman" pitchFamily="-108" charset="0"/>
                <a:cs typeface="Times New Roman" pitchFamily="-108" charset="0"/>
              </a:rPr>
              <a:t>i</a:t>
            </a:r>
            <a:r>
              <a:rPr lang="en-US" b="1" i="0" dirty="0">
                <a:solidFill>
                  <a:srgbClr val="000000"/>
                </a:solidFill>
                <a:latin typeface="Courier New" pitchFamily="-108" charset="0"/>
                <a:ea typeface="Times New Roman" pitchFamily="-108" charset="0"/>
                <a:cs typeface="Times New Roman" pitchFamily="-108" charset="0"/>
              </a:rPr>
              <a:t/>
            </a:r>
            <a:br>
              <a:rPr lang="en-US" b="1" i="0" dirty="0">
                <a:solidFill>
                  <a:srgbClr val="000000"/>
                </a:solidFill>
                <a:latin typeface="Courier New" pitchFamily="-108" charset="0"/>
                <a:ea typeface="Times New Roman" pitchFamily="-108" charset="0"/>
                <a:cs typeface="Times New Roman" pitchFamily="-108" charset="0"/>
              </a:rPr>
            </a:br>
            <a:r>
              <a:rPr lang="en-US" b="1" i="0" dirty="0">
                <a:solidFill>
                  <a:srgbClr val="000000"/>
                </a:solidFill>
                <a:latin typeface="Courier New" pitchFamily="-108" charset="0"/>
                <a:ea typeface="Times New Roman" pitchFamily="-108" charset="0"/>
                <a:cs typeface="Times New Roman" pitchFamily="-108" charset="0"/>
              </a:rPr>
              <a:t>t1:    compare </a:t>
            </a:r>
            <a:r>
              <a:rPr lang="en-US" b="1" i="0" dirty="0" err="1">
                <a:solidFill>
                  <a:srgbClr val="000000"/>
                </a:solidFill>
                <a:latin typeface="Courier New" pitchFamily="-108" charset="0"/>
                <a:ea typeface="Times New Roman" pitchFamily="-108" charset="0"/>
                <a:cs typeface="Times New Roman" pitchFamily="-108" charset="0"/>
              </a:rPr>
              <a:t>i</a:t>
            </a:r>
            <a:r>
              <a:rPr lang="en-US" b="1" i="0" dirty="0">
                <a:solidFill>
                  <a:srgbClr val="000000"/>
                </a:solidFill>
                <a:latin typeface="Courier New" pitchFamily="-108" charset="0"/>
                <a:ea typeface="Times New Roman" pitchFamily="-108" charset="0"/>
                <a:cs typeface="Times New Roman" pitchFamily="-108" charset="0"/>
              </a:rPr>
              <a:t> with 100 </a:t>
            </a:r>
            <a:br>
              <a:rPr lang="en-US" b="1" i="0" dirty="0">
                <a:solidFill>
                  <a:srgbClr val="000000"/>
                </a:solidFill>
                <a:latin typeface="Courier New" pitchFamily="-108" charset="0"/>
                <a:ea typeface="Times New Roman" pitchFamily="-108" charset="0"/>
                <a:cs typeface="Times New Roman" pitchFamily="-108" charset="0"/>
              </a:rPr>
            </a:br>
            <a:r>
              <a:rPr lang="en-US" b="1" i="0" dirty="0">
                <a:solidFill>
                  <a:srgbClr val="000000"/>
                </a:solidFill>
                <a:latin typeface="Courier New" pitchFamily="-108" charset="0"/>
                <a:ea typeface="Times New Roman" pitchFamily="-108" charset="0"/>
                <a:cs typeface="Times New Roman" pitchFamily="-108" charset="0"/>
              </a:rPr>
              <a:t>       jump to t2 if greater</a:t>
            </a:r>
            <a:br>
              <a:rPr lang="en-US" b="1" i="0" dirty="0">
                <a:solidFill>
                  <a:srgbClr val="000000"/>
                </a:solidFill>
                <a:latin typeface="Courier New" pitchFamily="-108" charset="0"/>
                <a:ea typeface="Times New Roman" pitchFamily="-108" charset="0"/>
                <a:cs typeface="Times New Roman" pitchFamily="-108" charset="0"/>
              </a:rPr>
            </a:br>
            <a:r>
              <a:rPr lang="en-US" b="1" i="0" dirty="0">
                <a:solidFill>
                  <a:srgbClr val="000000"/>
                </a:solidFill>
                <a:latin typeface="Courier New" pitchFamily="-108" charset="0"/>
                <a:ea typeface="Times New Roman" pitchFamily="-108" charset="0"/>
                <a:cs typeface="Times New Roman" pitchFamily="-108" charset="0"/>
              </a:rPr>
              <a:t>       push </a:t>
            </a:r>
            <a:r>
              <a:rPr lang="en-US" b="1" i="0" dirty="0" err="1">
                <a:solidFill>
                  <a:srgbClr val="000000"/>
                </a:solidFill>
                <a:latin typeface="Courier New" pitchFamily="-108" charset="0"/>
                <a:ea typeface="Times New Roman" pitchFamily="-108" charset="0"/>
                <a:cs typeface="Times New Roman" pitchFamily="-108" charset="0"/>
              </a:rPr>
              <a:t>i</a:t>
            </a:r>
            <a:r>
              <a:rPr lang="en-US" b="1" i="0" dirty="0">
                <a:solidFill>
                  <a:srgbClr val="000000"/>
                </a:solidFill>
                <a:latin typeface="Courier New" pitchFamily="-108" charset="0"/>
                <a:ea typeface="Times New Roman" pitchFamily="-108" charset="0"/>
                <a:cs typeface="Times New Roman" pitchFamily="-108" charset="0"/>
              </a:rPr>
              <a:t/>
            </a:r>
            <a:br>
              <a:rPr lang="en-US" b="1" i="0" dirty="0">
                <a:solidFill>
                  <a:srgbClr val="000000"/>
                </a:solidFill>
                <a:latin typeface="Courier New" pitchFamily="-108" charset="0"/>
                <a:ea typeface="Times New Roman" pitchFamily="-108" charset="0"/>
                <a:cs typeface="Times New Roman" pitchFamily="-108" charset="0"/>
              </a:rPr>
            </a:br>
            <a:r>
              <a:rPr lang="en-US" b="1" i="0" dirty="0">
                <a:solidFill>
                  <a:srgbClr val="000000"/>
                </a:solidFill>
                <a:latin typeface="Courier New" pitchFamily="-108" charset="0"/>
                <a:ea typeface="Times New Roman" pitchFamily="-108" charset="0"/>
                <a:cs typeface="Times New Roman" pitchFamily="-108" charset="0"/>
              </a:rPr>
              <a:t>       call </a:t>
            </a:r>
            <a:r>
              <a:rPr lang="en-US" b="1" i="0" dirty="0" err="1">
                <a:solidFill>
                  <a:srgbClr val="000000"/>
                </a:solidFill>
                <a:latin typeface="Courier New" pitchFamily="-108" charset="0"/>
                <a:ea typeface="Times New Roman" pitchFamily="-108" charset="0"/>
                <a:cs typeface="Times New Roman" pitchFamily="-108" charset="0"/>
              </a:rPr>
              <a:t>fred</a:t>
            </a:r>
            <a:r>
              <a:rPr lang="en-US" b="1" i="0" dirty="0">
                <a:solidFill>
                  <a:srgbClr val="000000"/>
                </a:solidFill>
                <a:latin typeface="Courier New" pitchFamily="-108" charset="0"/>
                <a:ea typeface="Times New Roman" pitchFamily="-108" charset="0"/>
                <a:cs typeface="Times New Roman" pitchFamily="-108" charset="0"/>
              </a:rPr>
              <a:t/>
            </a:r>
            <a:br>
              <a:rPr lang="en-US" b="1" i="0" dirty="0">
                <a:solidFill>
                  <a:srgbClr val="000000"/>
                </a:solidFill>
                <a:latin typeface="Courier New" pitchFamily="-108" charset="0"/>
                <a:ea typeface="Times New Roman" pitchFamily="-108" charset="0"/>
                <a:cs typeface="Times New Roman" pitchFamily="-108" charset="0"/>
              </a:rPr>
            </a:br>
            <a:r>
              <a:rPr lang="en-US" b="1" i="0" dirty="0">
                <a:solidFill>
                  <a:srgbClr val="000000"/>
                </a:solidFill>
                <a:latin typeface="Courier New" pitchFamily="-108" charset="0"/>
                <a:ea typeface="Times New Roman" pitchFamily="-108" charset="0"/>
                <a:cs typeface="Times New Roman" pitchFamily="-108" charset="0"/>
              </a:rPr>
              <a:t>       add 1 to </a:t>
            </a:r>
            <a:r>
              <a:rPr lang="en-US" b="1" i="0" dirty="0" err="1">
                <a:solidFill>
                  <a:srgbClr val="000000"/>
                </a:solidFill>
                <a:latin typeface="Courier New" pitchFamily="-108" charset="0"/>
                <a:ea typeface="Times New Roman" pitchFamily="-108" charset="0"/>
                <a:cs typeface="Times New Roman" pitchFamily="-108" charset="0"/>
              </a:rPr>
              <a:t>i</a:t>
            </a:r>
            <a:r>
              <a:rPr lang="en-US" b="1" i="0" dirty="0">
                <a:solidFill>
                  <a:srgbClr val="000000"/>
                </a:solidFill>
                <a:latin typeface="Courier New" pitchFamily="-108" charset="0"/>
                <a:ea typeface="Times New Roman" pitchFamily="-108" charset="0"/>
                <a:cs typeface="Times New Roman" pitchFamily="-108" charset="0"/>
              </a:rPr>
              <a:t/>
            </a:r>
            <a:br>
              <a:rPr lang="en-US" b="1" i="0" dirty="0">
                <a:solidFill>
                  <a:srgbClr val="000000"/>
                </a:solidFill>
                <a:latin typeface="Courier New" pitchFamily="-108" charset="0"/>
                <a:ea typeface="Times New Roman" pitchFamily="-108" charset="0"/>
                <a:cs typeface="Times New Roman" pitchFamily="-108" charset="0"/>
              </a:rPr>
            </a:br>
            <a:r>
              <a:rPr lang="en-US" b="1" i="0" dirty="0">
                <a:solidFill>
                  <a:srgbClr val="000000"/>
                </a:solidFill>
                <a:latin typeface="Courier New" pitchFamily="-108" charset="0"/>
                <a:ea typeface="Times New Roman" pitchFamily="-108" charset="0"/>
                <a:cs typeface="Times New Roman" pitchFamily="-108" charset="0"/>
              </a:rPr>
              <a:t>       go to t1</a:t>
            </a:r>
            <a:br>
              <a:rPr lang="en-US" b="1" i="0" dirty="0">
                <a:solidFill>
                  <a:srgbClr val="000000"/>
                </a:solidFill>
                <a:latin typeface="Courier New" pitchFamily="-108" charset="0"/>
                <a:ea typeface="Times New Roman" pitchFamily="-108" charset="0"/>
                <a:cs typeface="Times New Roman" pitchFamily="-108" charset="0"/>
              </a:rPr>
            </a:br>
            <a:r>
              <a:rPr lang="en-US" b="1" i="0" dirty="0">
                <a:solidFill>
                  <a:srgbClr val="000000"/>
                </a:solidFill>
                <a:latin typeface="Courier New" pitchFamily="-108" charset="0"/>
                <a:ea typeface="Times New Roman" pitchFamily="-108" charset="0"/>
                <a:cs typeface="Times New Roman" pitchFamily="-108" charset="0"/>
              </a:rPr>
              <a:t>t2:    return</a:t>
            </a:r>
            <a:endParaRPr lang="en-US" i="0" dirty="0"/>
          </a:p>
        </p:txBody>
      </p:sp>
      <p:sp>
        <p:nvSpPr>
          <p:cNvPr id="144388" name="AutoShape 4"/>
          <p:cNvSpPr>
            <a:spLocks noChangeArrowheads="1"/>
          </p:cNvSpPr>
          <p:nvPr/>
        </p:nvSpPr>
        <p:spPr bwMode="auto">
          <a:xfrm flipV="1">
            <a:off x="2971800" y="3810000"/>
            <a:ext cx="1143000" cy="1143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44389" name="Text Box 5"/>
          <p:cNvSpPr txBox="1">
            <a:spLocks noChangeArrowheads="1"/>
          </p:cNvSpPr>
          <p:nvPr/>
        </p:nvSpPr>
        <p:spPr bwMode="auto">
          <a:xfrm>
            <a:off x="2133600" y="4800600"/>
            <a:ext cx="1752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assembler</a:t>
            </a:r>
          </a:p>
        </p:txBody>
      </p:sp>
      <p:sp>
        <p:nvSpPr>
          <p:cNvPr id="144391" name="Rectangle 7"/>
          <p:cNvSpPr>
            <a:spLocks noChangeArrowheads="1"/>
          </p:cNvSpPr>
          <p:nvPr/>
        </p:nvSpPr>
        <p:spPr bwMode="auto">
          <a:xfrm>
            <a:off x="3703638" y="2073275"/>
            <a:ext cx="9144000" cy="0"/>
          </a:xfrm>
          <a:prstGeom prst="rect">
            <a:avLst/>
          </a:prstGeom>
          <a:noFill/>
          <a:ln w="9525">
            <a:noFill/>
            <a:miter lim="800000"/>
            <a:headEnd/>
            <a:tailEnd/>
          </a:ln>
          <a:effectLst/>
        </p:spPr>
        <p:txBody>
          <a:bodyPr>
            <a:prstTxWarp prst="textNoShape">
              <a:avLst/>
            </a:prstTxWarp>
            <a:spAutoFit/>
          </a:bodyPr>
          <a:lstStyle/>
          <a:p>
            <a:endParaRPr lang="en-US"/>
          </a:p>
        </p:txBody>
      </p:sp>
      <p:grpSp>
        <p:nvGrpSpPr>
          <p:cNvPr id="23" name="Group 22"/>
          <p:cNvGrpSpPr/>
          <p:nvPr/>
        </p:nvGrpSpPr>
        <p:grpSpPr>
          <a:xfrm>
            <a:off x="4953000" y="2514600"/>
            <a:ext cx="2590800" cy="3048000"/>
            <a:chOff x="4267200" y="2438400"/>
            <a:chExt cx="2590800" cy="3048000"/>
          </a:xfrm>
        </p:grpSpPr>
        <p:sp>
          <p:nvSpPr>
            <p:cNvPr id="11" name="Rounded Rectangle 10"/>
            <p:cNvSpPr/>
            <p:nvPr/>
          </p:nvSpPr>
          <p:spPr bwMode="auto">
            <a:xfrm>
              <a:off x="5562600" y="3048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800" i="0" u="none" strike="sngStrike" cap="none" normalizeH="0" baseline="0" dirty="0" err="1" smtClean="0">
                  <a:ln>
                    <a:noFill/>
                  </a:ln>
                  <a:solidFill>
                    <a:schemeClr val="tx1"/>
                  </a:solidFill>
                  <a:effectLst/>
                  <a:latin typeface="Courier New"/>
                  <a:cs typeface="Courier New"/>
                </a:rPr>
                <a:t>xxxx</a:t>
              </a:r>
              <a:r>
                <a:rPr lang="en-US" sz="1800" i="0" dirty="0" smtClean="0">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12" name="Rounded Rectangle 11"/>
            <p:cNvSpPr/>
            <p:nvPr/>
          </p:nvSpPr>
          <p:spPr bwMode="auto">
            <a:xfrm>
              <a:off x="5562600" y="2438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0</a:t>
              </a:r>
              <a:endParaRPr kumimoji="0" lang="en-US" sz="1800" b="1" i="0" u="none" strike="noStrike" cap="none" normalizeH="0" baseline="0" dirty="0">
                <a:ln>
                  <a:noFill/>
                </a:ln>
                <a:solidFill>
                  <a:schemeClr val="tx1"/>
                </a:solidFill>
                <a:effectLst/>
                <a:latin typeface="Courier New"/>
                <a:cs typeface="Courier New"/>
              </a:endParaRPr>
            </a:p>
          </p:txBody>
        </p:sp>
        <p:sp>
          <p:nvSpPr>
            <p:cNvPr id="13" name="Rounded Rectangle 12"/>
            <p:cNvSpPr/>
            <p:nvPr/>
          </p:nvSpPr>
          <p:spPr bwMode="auto">
            <a:xfrm>
              <a:off x="5562600" y="3352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i="0" strike="sngStrike" dirty="0" smtClean="0">
                  <a:latin typeface="Courier New"/>
                  <a:cs typeface="Courier New"/>
                </a:rPr>
                <a:t>xx</a:t>
              </a:r>
              <a:r>
                <a:rPr lang="en-US" sz="1800" i="0" dirty="0" smtClean="0">
                  <a:latin typeface="Courier New"/>
                  <a:cs typeface="Courier New"/>
                </a:rPr>
                <a:t> </a:t>
              </a:r>
              <a:r>
                <a:rPr lang="en-US" sz="1800" b="1" i="0" dirty="0" err="1" smtClean="0">
                  <a:latin typeface="Courier New"/>
                  <a:cs typeface="Courier New"/>
                </a:rPr>
                <a:t>i</a:t>
              </a:r>
              <a:r>
                <a:rPr lang="en-US" sz="1800" b="1" i="0" dirty="0" smtClean="0">
                  <a:latin typeface="Courier New"/>
                  <a:cs typeface="Courier New"/>
                </a:rPr>
                <a:t> </a:t>
              </a:r>
              <a:r>
                <a:rPr lang="en-US" sz="1800" i="0" strike="sngStrike" dirty="0" err="1" smtClean="0">
                  <a:latin typeface="Courier New"/>
                  <a:cs typeface="Courier New"/>
                </a:rPr>
                <a:t>x</a:t>
              </a:r>
              <a:endParaRPr kumimoji="0" lang="en-US" sz="1800" i="0" u="none" strike="sngStrike" cap="none" normalizeH="0" baseline="0" dirty="0">
                <a:ln>
                  <a:noFill/>
                </a:ln>
                <a:solidFill>
                  <a:schemeClr val="tx1"/>
                </a:solidFill>
                <a:effectLst/>
                <a:latin typeface="Courier New"/>
                <a:cs typeface="Courier New"/>
              </a:endParaRPr>
            </a:p>
          </p:txBody>
        </p:sp>
        <p:sp>
          <p:nvSpPr>
            <p:cNvPr id="14" name="Rounded Rectangle 13"/>
            <p:cNvSpPr/>
            <p:nvPr/>
          </p:nvSpPr>
          <p:spPr bwMode="auto">
            <a:xfrm>
              <a:off x="5562600" y="3657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15" name="Rounded Rectangle 14"/>
            <p:cNvSpPr/>
            <p:nvPr/>
          </p:nvSpPr>
          <p:spPr bwMode="auto">
            <a:xfrm>
              <a:off x="5562600" y="39624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a:t>
              </a:r>
              <a:r>
                <a:rPr kumimoji="0" lang="en-US" sz="1800" i="0" u="none" strike="sngStrike" cap="none" normalizeH="0" baseline="0" dirty="0" err="1" smtClean="0">
                  <a:ln>
                    <a:noFill/>
                  </a:ln>
                  <a:solidFill>
                    <a:schemeClr val="tx1"/>
                  </a:solidFill>
                  <a:effectLst/>
                  <a:latin typeface="Courier New"/>
                  <a:cs typeface="Courier New"/>
                </a:rPr>
                <a:t>xxx</a:t>
              </a:r>
              <a:r>
                <a:rPr kumimoji="0" lang="en-US" sz="1800" i="0" u="non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16" name="Rounded Rectangle 15"/>
            <p:cNvSpPr/>
            <p:nvPr/>
          </p:nvSpPr>
          <p:spPr bwMode="auto">
            <a:xfrm>
              <a:off x="5562600" y="42672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a:t>
              </a:r>
              <a:r>
                <a:rPr kumimoji="0" lang="en-US" sz="1800" b="1"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fred</a:t>
              </a:r>
              <a:endParaRPr kumimoji="0" lang="en-US" sz="1800" b="1" i="0" u="none" strike="noStrike" cap="none" normalizeH="0" baseline="0" dirty="0">
                <a:ln>
                  <a:noFill/>
                </a:ln>
                <a:solidFill>
                  <a:schemeClr val="tx1"/>
                </a:solidFill>
                <a:effectLst/>
                <a:latin typeface="Courier New"/>
                <a:cs typeface="Courier New"/>
              </a:endParaRPr>
            </a:p>
          </p:txBody>
        </p:sp>
        <p:sp>
          <p:nvSpPr>
            <p:cNvPr id="17" name="Rounded Rectangle 16"/>
            <p:cNvSpPr/>
            <p:nvPr/>
          </p:nvSpPr>
          <p:spPr bwMode="auto">
            <a:xfrm>
              <a:off x="5562600" y="45720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a:t>
              </a:r>
              <a:r>
                <a:rPr kumimoji="0" lang="en-US" sz="1800" i="0" u="none" strike="noStrike" cap="none" normalizeH="0" baseline="0" dirty="0" smtClean="0">
                  <a:ln>
                    <a:noFill/>
                  </a:ln>
                  <a:solidFill>
                    <a:schemeClr val="tx1"/>
                  </a:solidFill>
                  <a:effectLst/>
                  <a:latin typeface="Courier New"/>
                  <a:cs typeface="Courier New"/>
                </a:rPr>
                <a:t> </a:t>
              </a:r>
              <a:r>
                <a:rPr kumimoji="0" lang="en-US" sz="1800" b="1" i="0" u="none" strike="noStrike" cap="none" normalizeH="0" baseline="0" dirty="0" err="1" smtClean="0">
                  <a:ln>
                    <a:noFill/>
                  </a:ln>
                  <a:solidFill>
                    <a:schemeClr val="tx1"/>
                  </a:solidFill>
                  <a:effectLst/>
                  <a:latin typeface="Courier New"/>
                  <a:cs typeface="Courier New"/>
                </a:rPr>
                <a:t>i</a:t>
              </a:r>
              <a:endParaRPr kumimoji="0" lang="en-US" sz="1800" b="1" i="0" u="none" strike="noStrike" cap="none" normalizeH="0" baseline="0" dirty="0">
                <a:ln>
                  <a:noFill/>
                </a:ln>
                <a:solidFill>
                  <a:schemeClr val="tx1"/>
                </a:solidFill>
                <a:effectLst/>
                <a:latin typeface="Courier New"/>
                <a:cs typeface="Courier New"/>
              </a:endParaRPr>
            </a:p>
          </p:txBody>
        </p:sp>
        <p:sp>
          <p:nvSpPr>
            <p:cNvPr id="18" name="Rounded Rectangle 17"/>
            <p:cNvSpPr/>
            <p:nvPr/>
          </p:nvSpPr>
          <p:spPr bwMode="auto">
            <a:xfrm>
              <a:off x="5562600" y="48768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i="0" u="none" strike="sngStrike" cap="none" normalizeH="0" baseline="0" dirty="0" err="1" smtClean="0">
                  <a:ln>
                    <a:noFill/>
                  </a:ln>
                  <a:solidFill>
                    <a:schemeClr val="tx1"/>
                  </a:solidFill>
                  <a:effectLst/>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19" name="Rounded Rectangle 18"/>
            <p:cNvSpPr/>
            <p:nvPr/>
          </p:nvSpPr>
          <p:spPr bwMode="auto">
            <a:xfrm>
              <a:off x="5562600" y="5181600"/>
              <a:ext cx="1295400" cy="304800"/>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i="0" strike="sngStrike" dirty="0" err="1" smtClean="0">
                  <a:latin typeface="Courier New"/>
                  <a:cs typeface="Courier New"/>
                </a:rPr>
                <a:t>xxxxxx</a:t>
              </a:r>
              <a:endParaRPr kumimoji="0" lang="en-US" sz="1800" i="0" u="none" strike="sngStrike" cap="none" normalizeH="0" baseline="0" dirty="0">
                <a:ln>
                  <a:noFill/>
                </a:ln>
                <a:solidFill>
                  <a:schemeClr val="tx1"/>
                </a:solidFill>
                <a:effectLst/>
                <a:latin typeface="Courier New"/>
                <a:cs typeface="Courier New"/>
              </a:endParaRPr>
            </a:p>
          </p:txBody>
        </p:sp>
        <p:sp>
          <p:nvSpPr>
            <p:cNvPr id="21" name="Rounded Rectangle 20"/>
            <p:cNvSpPr/>
            <p:nvPr/>
          </p:nvSpPr>
          <p:spPr bwMode="auto">
            <a:xfrm>
              <a:off x="4267200" y="24384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Courier New"/>
                  <a:cs typeface="Courier New"/>
                </a:rPr>
                <a:t>i</a:t>
              </a:r>
              <a:r>
                <a:rPr kumimoji="0" lang="en-US" sz="1800" b="1" i="0" u="none" strike="noStrike" cap="none" normalizeH="0" baseline="0" dirty="0" smtClean="0">
                  <a:ln>
                    <a:noFill/>
                  </a:ln>
                  <a:solidFill>
                    <a:schemeClr val="tx1"/>
                  </a:solidFill>
                  <a:effectLst/>
                  <a:latin typeface="Courier New"/>
                  <a:cs typeface="Courier New"/>
                </a:rPr>
                <a:t>:</a:t>
              </a:r>
              <a:endParaRPr kumimoji="0" lang="en-US" sz="1800" b="1" i="0" u="none" strike="noStrike" cap="none" normalizeH="0" baseline="0" dirty="0">
                <a:ln>
                  <a:noFill/>
                </a:ln>
                <a:solidFill>
                  <a:schemeClr val="tx1"/>
                </a:solidFill>
                <a:effectLst/>
                <a:latin typeface="Courier New"/>
                <a:cs typeface="Courier New"/>
              </a:endParaRPr>
            </a:p>
          </p:txBody>
        </p:sp>
        <p:sp>
          <p:nvSpPr>
            <p:cNvPr id="22" name="Rounded Rectangle 21"/>
            <p:cNvSpPr/>
            <p:nvPr/>
          </p:nvSpPr>
          <p:spPr bwMode="auto">
            <a:xfrm>
              <a:off x="4267200" y="3048000"/>
              <a:ext cx="1295400" cy="304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urier New"/>
                  <a:cs typeface="Courier New"/>
                </a:rPr>
                <a:t>main:</a:t>
              </a:r>
              <a:endParaRPr kumimoji="0" lang="en-US" sz="1800" b="1" i="0" u="none" strike="noStrike" cap="none" normalizeH="0" baseline="0" dirty="0">
                <a:ln>
                  <a:noFill/>
                </a:ln>
                <a:solidFill>
                  <a:schemeClr val="tx1"/>
                </a:solidFill>
                <a:effectLst/>
                <a:latin typeface="Courier New"/>
                <a:cs typeface="Courier New"/>
              </a:endParaRPr>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026"/>
          <p:cNvSpPr>
            <a:spLocks noGrp="1" noChangeArrowheads="1"/>
          </p:cNvSpPr>
          <p:nvPr>
            <p:ph type="title"/>
          </p:nvPr>
        </p:nvSpPr>
        <p:spPr/>
        <p:txBody>
          <a:bodyPr/>
          <a:lstStyle/>
          <a:p>
            <a:r>
              <a:rPr lang="en-US"/>
              <a:t>Linking</a:t>
            </a:r>
          </a:p>
        </p:txBody>
      </p:sp>
      <p:sp>
        <p:nvSpPr>
          <p:cNvPr id="145411" name="Rectangle 1027"/>
          <p:cNvSpPr>
            <a:spLocks noGrp="1" noChangeArrowheads="1"/>
          </p:cNvSpPr>
          <p:nvPr>
            <p:ph idx="1"/>
          </p:nvPr>
        </p:nvSpPr>
        <p:spPr>
          <a:xfrm>
            <a:off x="838200" y="1752600"/>
            <a:ext cx="7772400" cy="4419600"/>
          </a:xfrm>
        </p:spPr>
        <p:txBody>
          <a:bodyPr/>
          <a:lstStyle/>
          <a:p>
            <a:r>
              <a:rPr lang="en-US" sz="2800"/>
              <a:t>Object file </a:t>
            </a:r>
            <a:r>
              <a:rPr lang="en-US" sz="2800" i="1"/>
              <a:t>still</a:t>
            </a:r>
            <a:r>
              <a:rPr lang="en-US" sz="2800"/>
              <a:t> not directly executable</a:t>
            </a:r>
          </a:p>
          <a:p>
            <a:pPr lvl="1"/>
            <a:r>
              <a:rPr lang="en-US" sz="2400"/>
              <a:t>Missing some parts</a:t>
            </a:r>
          </a:p>
          <a:p>
            <a:pPr lvl="1"/>
            <a:r>
              <a:rPr lang="en-US" sz="2400"/>
              <a:t>Still has some names</a:t>
            </a:r>
          </a:p>
          <a:p>
            <a:pPr lvl="1"/>
            <a:r>
              <a:rPr lang="en-US" sz="2400"/>
              <a:t>Mostly machine language, but not entirely</a:t>
            </a:r>
          </a:p>
          <a:p>
            <a:r>
              <a:rPr lang="en-US" sz="2800"/>
              <a:t>Linker collects and combines all the different parts</a:t>
            </a:r>
          </a:p>
          <a:p>
            <a:r>
              <a:rPr lang="en-US" sz="2800"/>
              <a:t>In our example, </a:t>
            </a:r>
            <a:r>
              <a:rPr lang="en-US" sz="2800" b="1">
                <a:latin typeface="Courier New" pitchFamily="-108" charset="0"/>
              </a:rPr>
              <a:t>fred</a:t>
            </a:r>
            <a:r>
              <a:rPr lang="en-US" sz="2800"/>
              <a:t> was compiled separately, and may even have been written in a different high-level language</a:t>
            </a:r>
          </a:p>
          <a:p>
            <a:r>
              <a:rPr lang="en-US" sz="2800"/>
              <a:t>Result is the executable file</a:t>
            </a:r>
          </a:p>
        </p:txBody>
      </p:sp>
      <p:sp>
        <p:nvSpPr>
          <p:cNvPr id="4" name="Date Placeholder 3"/>
          <p:cNvSpPr>
            <a:spLocks noGrp="1"/>
          </p:cNvSpPr>
          <p:nvPr>
            <p:ph type="dt" sz="half" idx="10"/>
          </p:nvPr>
        </p:nvSpPr>
        <p:spPr/>
        <p:txBody>
          <a:bodyPr/>
          <a:lstStyle/>
          <a:p>
            <a:r>
              <a:rPr lang="en-US" smtClean="0"/>
              <a:t>Chapter Four</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64DAADE-490D-3D43-959E-2E7BC9D6C2FC}" type="slidenum">
              <a:rPr lang="en-US"/>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arse trees">
  <a:themeElements>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arse tre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arse trees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arse trees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arse trees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mpl.potx</Template>
  <TotalTime>8710</TotalTime>
  <Words>2745</Words>
  <Application>Microsoft Macintosh PowerPoint</Application>
  <PresentationFormat>On-screen Show (4:3)</PresentationFormat>
  <Paragraphs>531</Paragraphs>
  <Slides>51</Slides>
  <Notes>8</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parse trees</vt:lpstr>
      <vt:lpstr>Language Systems</vt:lpstr>
      <vt:lpstr>Outline</vt:lpstr>
      <vt:lpstr>The Classical Sequence</vt:lpstr>
      <vt:lpstr>Creating</vt:lpstr>
      <vt:lpstr>Compiling</vt:lpstr>
      <vt:lpstr>PowerPoint Presentation</vt:lpstr>
      <vt:lpstr>Assembling</vt:lpstr>
      <vt:lpstr>PowerPoint Presentation</vt:lpstr>
      <vt:lpstr>Linking</vt:lpstr>
      <vt:lpstr>PowerPoint Presentation</vt:lpstr>
      <vt:lpstr>Loading</vt:lpstr>
      <vt:lpstr>A Word About Memory</vt:lpstr>
      <vt:lpstr>PowerPoint Presentation</vt:lpstr>
      <vt:lpstr>Running</vt:lpstr>
      <vt:lpstr>The Classical Sequence</vt:lpstr>
      <vt:lpstr>About Optimization</vt:lpstr>
      <vt:lpstr>Example</vt:lpstr>
      <vt:lpstr>Example</vt:lpstr>
      <vt:lpstr>Other Optimizations</vt:lpstr>
      <vt:lpstr>Outline</vt:lpstr>
      <vt:lpstr>Variation: Hiding The Steps</vt:lpstr>
      <vt:lpstr>Compiling to Object Code</vt:lpstr>
      <vt:lpstr>Variation: Integrated Development Environments</vt:lpstr>
      <vt:lpstr>Variation: Interpreters</vt:lpstr>
      <vt:lpstr>Virtual Machines</vt:lpstr>
      <vt:lpstr>Why Virtual Machines</vt:lpstr>
      <vt:lpstr>The Java Virtual Machine</vt:lpstr>
      <vt:lpstr>Intermediate Language Spectrum</vt:lpstr>
      <vt:lpstr>Delayed Linking</vt:lpstr>
      <vt:lpstr>Delayed Linking: Windows</vt:lpstr>
      <vt:lpstr>Delayed Linking: Unix</vt:lpstr>
      <vt:lpstr>Delayed Linking: Java</vt:lpstr>
      <vt:lpstr>Delayed Linking Advantages</vt:lpstr>
      <vt:lpstr>Profiling</vt:lpstr>
      <vt:lpstr>Dynamic Compilation</vt:lpstr>
      <vt:lpstr>Outline</vt:lpstr>
      <vt:lpstr>Binding</vt:lpstr>
      <vt:lpstr>Binding Times</vt:lpstr>
      <vt:lpstr>Language Definition Time</vt:lpstr>
      <vt:lpstr>Language Implementation Time</vt:lpstr>
      <vt:lpstr>Compile Time</vt:lpstr>
      <vt:lpstr>Link Time</vt:lpstr>
      <vt:lpstr>Load Time</vt:lpstr>
      <vt:lpstr>Run Time</vt:lpstr>
      <vt:lpstr>Late Binding, Early Binding</vt:lpstr>
      <vt:lpstr>Outline</vt:lpstr>
      <vt:lpstr>Debugging Features</vt:lpstr>
      <vt:lpstr>Debugging Information</vt:lpstr>
      <vt:lpstr>Outline</vt:lpstr>
      <vt:lpstr>Runtime Support</vt:lpstr>
      <vt:lpstr>Conclusion</vt:lpstr>
    </vt:vector>
  </TitlesOfParts>
  <Company>University of Wisconsin - Milwaukee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Systems</dc:title>
  <dc:subject>Textbook, Chapter Four</dc:subject>
  <dc:creator>Adam Webber</dc:creator>
  <cp:lastModifiedBy>Frederick Sheldon</cp:lastModifiedBy>
  <cp:revision>37</cp:revision>
  <dcterms:created xsi:type="dcterms:W3CDTF">2014-09-08T23:23:47Z</dcterms:created>
  <dcterms:modified xsi:type="dcterms:W3CDTF">2015-02-22T20:27:31Z</dcterms:modified>
</cp:coreProperties>
</file>